
<file path=[Content_Types].xml><?xml version="1.0" encoding="utf-8"?>
<Types xmlns="http://schemas.openxmlformats.org/package/2006/content-types">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tags/tag3.xml" ContentType="application/vnd.openxmlformats-officedocument.presentationml.tags+xml"/>
  <Override PartName="/ppt/slides/slide2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tags/tag4.xml" ContentType="application/vnd.openxmlformats-officedocument.presentationml.tags+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tags/tag6.xml" ContentType="application/vnd.openxmlformats-officedocument.presentationml.tags+xml"/>
  <Default Extension="pdf" ContentType="application/pdf"/>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30"/>
  </p:notesMasterIdLst>
  <p:handoutMasterIdLst>
    <p:handoutMasterId r:id="rId31"/>
  </p:handoutMasterIdLst>
  <p:sldIdLst>
    <p:sldId id="261" r:id="rId2"/>
    <p:sldId id="262" r:id="rId3"/>
    <p:sldId id="263" r:id="rId4"/>
    <p:sldId id="265" r:id="rId5"/>
    <p:sldId id="268" r:id="rId6"/>
    <p:sldId id="276" r:id="rId7"/>
    <p:sldId id="277" r:id="rId8"/>
    <p:sldId id="278" r:id="rId9"/>
    <p:sldId id="279" r:id="rId10"/>
    <p:sldId id="292" r:id="rId11"/>
    <p:sldId id="287" r:id="rId12"/>
    <p:sldId id="281" r:id="rId13"/>
    <p:sldId id="304" r:id="rId14"/>
    <p:sldId id="299" r:id="rId15"/>
    <p:sldId id="315" r:id="rId16"/>
    <p:sldId id="294" r:id="rId17"/>
    <p:sldId id="298" r:id="rId18"/>
    <p:sldId id="310" r:id="rId19"/>
    <p:sldId id="311" r:id="rId20"/>
    <p:sldId id="285" r:id="rId21"/>
    <p:sldId id="286" r:id="rId22"/>
    <p:sldId id="313" r:id="rId23"/>
    <p:sldId id="301" r:id="rId24"/>
    <p:sldId id="307" r:id="rId25"/>
    <p:sldId id="308" r:id="rId26"/>
    <p:sldId id="300" r:id="rId27"/>
    <p:sldId id="306" r:id="rId28"/>
    <p:sldId id="31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94" d="100"/>
          <a:sy n="94" d="100"/>
        </p:scale>
        <p:origin x="-13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EC0FCE-5990-3642-9CF3-0EDDD1220B88}" type="datetimeFigureOut">
              <a:rPr lang="en-US" smtClean="0"/>
              <a:pPr/>
              <a:t>3/25/09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B54581-5FC7-EC49-9C46-DF2ADD19B3E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E51B7-9E15-8E4E-B4C0-E0982700877B}" type="datetimeFigureOut">
              <a:rPr lang="en-US" smtClean="0"/>
              <a:pPr/>
              <a:t>3/25/09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4A791-9A70-A741-835B-753173C8C26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400E690-07F3-DE4D-AE5F-EBE27832C42C}" type="slidenum">
              <a:rPr lang="en-US">
                <a:latin typeface="Arial" pitchFamily="-65" charset="0"/>
              </a:rPr>
              <a:pPr/>
              <a:t>2</a:t>
            </a:fld>
            <a:endParaRPr lang="en-US">
              <a:latin typeface="Arial" pitchFamily="-65" charset="0"/>
            </a:endParaRPr>
          </a:p>
        </p:txBody>
      </p:sp>
      <p:sp>
        <p:nvSpPr>
          <p:cNvPr id="21507" name="Rectangle 2"/>
          <p:cNvSpPr>
            <a:spLocks noGrp="1" noRot="1" noChangeAspect="1" noChangeArrowheads="1" noTextEdit="1"/>
          </p:cNvSpPr>
          <p:nvPr>
            <p:ph type="sldImg"/>
          </p:nvPr>
        </p:nvSpPr>
        <p:spPr>
          <a:xfrm>
            <a:off x="1143000" y="687388"/>
            <a:ext cx="4572000" cy="3429000"/>
          </a:xfrm>
          <a:ln/>
        </p:spPr>
      </p:sp>
      <p:sp>
        <p:nvSpPr>
          <p:cNvPr id="21508" name="Rectangle 3"/>
          <p:cNvSpPr>
            <a:spLocks noGrp="1" noChangeArrowheads="1"/>
          </p:cNvSpPr>
          <p:nvPr>
            <p:ph type="body" idx="1"/>
          </p:nvPr>
        </p:nvSpPr>
        <p:spPr>
          <a:xfrm>
            <a:off x="685800" y="4343400"/>
            <a:ext cx="5486400" cy="4113213"/>
          </a:xfrm>
          <a:noFill/>
          <a:ln/>
        </p:spPr>
        <p:txBody>
          <a:bodyPr/>
          <a:lstStyle/>
          <a:p>
            <a:pPr eaLnBrk="1" hangingPunct="1"/>
            <a:r>
              <a:rPr lang="en-US" b="1" i="1" smtClean="0">
                <a:latin typeface="Arial" pitchFamily="-65" charset="0"/>
              </a:rPr>
              <a:t>A major focus of hadron physics with electromagnetic probes is the determination of new multi-dimensional parton distribution functions in a large kinematics range.</a:t>
            </a:r>
            <a:r>
              <a:rPr lang="en-US" smtClean="0">
                <a:latin typeface="Arial" pitchFamily="-65" charset="0"/>
              </a:rPr>
              <a:t>  This requires experiments at high luminosity and at sufficiently high energy. For this the existing accelerator will be equipped with accelerating superconducting RF cavities with much higher gradients. The additional 5 cryo modules will provide the same energy boost as the 20 existing ones. In addition some of the lower gradient cryo modules will be refurbished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F4BA0-7D6B-6643-9CA0-82800704F898}" type="slidenum">
              <a:rPr lang="en-US"/>
              <a:pPr/>
              <a:t>18</a:t>
            </a:fld>
            <a:endParaRPr lang="en-US"/>
          </a:p>
        </p:txBody>
      </p:sp>
      <p:sp>
        <p:nvSpPr>
          <p:cNvPr id="120834" name="Rectangle 2"/>
          <p:cNvSpPr>
            <a:spLocks noGrp="1" noRot="1" noChangeAspect="1" noChangeArrowheads="1" noTextEdit="1"/>
          </p:cNvSpPr>
          <p:nvPr>
            <p:ph type="sldImg"/>
          </p:nvPr>
        </p:nvSpPr>
        <p:spPr>
          <a:xfrm>
            <a:off x="1143000" y="687388"/>
            <a:ext cx="4572000" cy="3429000"/>
          </a:xfrm>
          <a:ln/>
        </p:spPr>
      </p:sp>
      <p:sp>
        <p:nvSpPr>
          <p:cNvPr id="120835" name="Rectangle 3"/>
          <p:cNvSpPr>
            <a:spLocks noGrp="1" noChangeArrowheads="1"/>
          </p:cNvSpPr>
          <p:nvPr>
            <p:ph type="body" idx="1"/>
          </p:nvPr>
        </p:nvSpPr>
        <p:spPr>
          <a:xfrm>
            <a:off x="686421" y="4344134"/>
            <a:ext cx="5485158" cy="4112405"/>
          </a:xfrm>
        </p:spPr>
        <p:txBody>
          <a:bodyPr/>
          <a:lstStyle/>
          <a:p>
            <a:r>
              <a:rPr lang="en-US"/>
              <a:t>This shows the statistical accuracy expected for one of these interference patterns.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5913E-0E8E-E741-BAC4-FAD31EEADD45}" type="slidenum">
              <a:rPr lang="en-US"/>
              <a:pPr/>
              <a:t>19</a:t>
            </a:fld>
            <a:endParaRPr lang="en-US"/>
          </a:p>
        </p:txBody>
      </p:sp>
      <p:sp>
        <p:nvSpPr>
          <p:cNvPr id="48130" name="Rectangle 2"/>
          <p:cNvSpPr>
            <a:spLocks noGrp="1" noRot="1" noChangeAspect="1" noChangeArrowheads="1" noTextEdit="1"/>
          </p:cNvSpPr>
          <p:nvPr>
            <p:ph type="sldImg"/>
          </p:nvPr>
        </p:nvSpPr>
        <p:spPr>
          <a:xfrm>
            <a:off x="1143000" y="687388"/>
            <a:ext cx="4572000" cy="3429000"/>
          </a:xfrm>
          <a:ln/>
        </p:spPr>
      </p:sp>
      <p:sp>
        <p:nvSpPr>
          <p:cNvPr id="48131" name="Rectangle 3"/>
          <p:cNvSpPr>
            <a:spLocks noGrp="1" noChangeArrowheads="1"/>
          </p:cNvSpPr>
          <p:nvPr>
            <p:ph type="body" idx="1"/>
          </p:nvPr>
        </p:nvSpPr>
        <p:spPr>
          <a:xfrm>
            <a:off x="686421" y="4344134"/>
            <a:ext cx="5485158" cy="4112405"/>
          </a:xfrm>
        </p:spPr>
        <p:txBody>
          <a:bodyPr/>
          <a:lstStyle/>
          <a:p>
            <a:r>
              <a:rPr lang="en-US"/>
              <a:t>The leading sin-phi term for each one of the azimuthal interference patters turns into one data point for the t-dependence at different x and Q2.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7004238-DF28-5543-948F-61DD2B7298E2}" type="slidenum">
              <a:rPr lang="en-US">
                <a:latin typeface="Arial" pitchFamily="-65" charset="0"/>
              </a:rPr>
              <a:pPr/>
              <a:t>20</a:t>
            </a:fld>
            <a:endParaRPr lang="en-US">
              <a:latin typeface="Arial" pitchFamily="-65" charset="0"/>
            </a:endParaRPr>
          </a:p>
        </p:txBody>
      </p:sp>
      <p:sp>
        <p:nvSpPr>
          <p:cNvPr id="61443" name="Rectangle 2"/>
          <p:cNvSpPr>
            <a:spLocks noGrp="1" noRot="1" noChangeAspect="1" noChangeArrowheads="1" noTextEdit="1"/>
          </p:cNvSpPr>
          <p:nvPr>
            <p:ph type="sldImg"/>
          </p:nvPr>
        </p:nvSpPr>
        <p:spPr>
          <a:xfrm>
            <a:off x="1143000" y="687388"/>
            <a:ext cx="4572000" cy="3429000"/>
          </a:xfrm>
          <a:ln/>
        </p:spPr>
      </p:sp>
      <p:sp>
        <p:nvSpPr>
          <p:cNvPr id="61444" name="Rectangle 3"/>
          <p:cNvSpPr>
            <a:spLocks noGrp="1" noChangeArrowheads="1"/>
          </p:cNvSpPr>
          <p:nvPr>
            <p:ph type="body" idx="1"/>
          </p:nvPr>
        </p:nvSpPr>
        <p:spPr>
          <a:xfrm>
            <a:off x="685800" y="4343400"/>
            <a:ext cx="5486400" cy="4113213"/>
          </a:xfrm>
          <a:noFill/>
          <a:ln/>
        </p:spPr>
        <p:txBody>
          <a:bodyPr/>
          <a:lstStyle/>
          <a:p>
            <a:r>
              <a:rPr lang="en-US">
                <a:latin typeface="Arial" pitchFamily="-65" charset="0"/>
              </a:rPr>
              <a:t>Similar data can be obtained with a longitudinally polarized targets.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42950C3-4D3B-6442-B030-5824CE16572E}" type="slidenum">
              <a:rPr lang="en-US">
                <a:latin typeface="Arial" pitchFamily="-65" charset="0"/>
              </a:rPr>
              <a:pPr/>
              <a:t>21</a:t>
            </a:fld>
            <a:endParaRPr lang="en-US">
              <a:latin typeface="Arial" pitchFamily="-65" charset="0"/>
            </a:endParaRPr>
          </a:p>
        </p:txBody>
      </p:sp>
      <p:sp>
        <p:nvSpPr>
          <p:cNvPr id="63491" name="Rectangle 2"/>
          <p:cNvSpPr>
            <a:spLocks noGrp="1" noRot="1" noChangeAspect="1" noChangeArrowheads="1" noTextEdit="1"/>
          </p:cNvSpPr>
          <p:nvPr>
            <p:ph type="sldImg"/>
          </p:nvPr>
        </p:nvSpPr>
        <p:spPr>
          <a:xfrm>
            <a:off x="1143000" y="687388"/>
            <a:ext cx="4572000" cy="3429000"/>
          </a:xfrm>
          <a:ln/>
        </p:spPr>
      </p:sp>
      <p:sp>
        <p:nvSpPr>
          <p:cNvPr id="63492" name="Rectangle 3"/>
          <p:cNvSpPr>
            <a:spLocks noGrp="1" noChangeArrowheads="1"/>
          </p:cNvSpPr>
          <p:nvPr>
            <p:ph type="body" idx="1"/>
          </p:nvPr>
        </p:nvSpPr>
        <p:spPr>
          <a:xfrm>
            <a:off x="685800" y="4343400"/>
            <a:ext cx="5486400" cy="4113213"/>
          </a:xfrm>
          <a:noFill/>
          <a:ln/>
        </p:spPr>
        <p:txBody>
          <a:bodyPr/>
          <a:lstStyle/>
          <a:p>
            <a:r>
              <a:rPr lang="en-US">
                <a:latin typeface="Arial" pitchFamily="-65" charset="0"/>
              </a:rPr>
              <a:t>And for completeness the asymmetry for transverse polarized targets. The asymmetries are highly sensitive to the u-qurak contributions to the proton spin.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A475BBF-9900-B144-BC74-70F3CB992076}" type="slidenum">
              <a:rPr lang="en-US">
                <a:latin typeface="Arial" pitchFamily="-65" charset="0"/>
              </a:rPr>
              <a:pPr/>
              <a:t>28</a:t>
            </a:fld>
            <a:endParaRPr lang="en-US">
              <a:latin typeface="Arial" pitchFamily="-65" charset="0"/>
            </a:endParaRPr>
          </a:p>
        </p:txBody>
      </p:sp>
      <p:sp>
        <p:nvSpPr>
          <p:cNvPr id="98307" name="Rectangle 2"/>
          <p:cNvSpPr>
            <a:spLocks noGrp="1" noRot="1" noChangeAspect="1" noChangeArrowheads="1" noTextEdit="1"/>
          </p:cNvSpPr>
          <p:nvPr>
            <p:ph type="sldImg"/>
          </p:nvPr>
        </p:nvSpPr>
        <p:spPr>
          <a:xfrm>
            <a:off x="1143000" y="687388"/>
            <a:ext cx="4572000" cy="3429000"/>
          </a:xfrm>
          <a:ln/>
        </p:spPr>
      </p:sp>
      <p:sp>
        <p:nvSpPr>
          <p:cNvPr id="98308" name="Rectangle 3"/>
          <p:cNvSpPr>
            <a:spLocks noGrp="1" noChangeArrowheads="1"/>
          </p:cNvSpPr>
          <p:nvPr>
            <p:ph type="body" idx="1"/>
          </p:nvPr>
        </p:nvSpPr>
        <p:spPr>
          <a:xfrm>
            <a:off x="686421" y="4344025"/>
            <a:ext cx="5485158" cy="4112926"/>
          </a:xfrm>
          <a:noFill/>
          <a:ln/>
        </p:spPr>
        <p:txBody>
          <a:bodyPr/>
          <a:lstStyle/>
          <a:p>
            <a:pPr eaLnBrk="1" hangingPunct="1"/>
            <a:r>
              <a:rPr lang="en-US">
                <a:latin typeface="Arial" pitchFamily="-65" charset="0"/>
                <a:ea typeface="ＭＳ Ｐゴシック" pitchFamily="-65" charset="-128"/>
                <a:cs typeface="ＭＳ Ｐゴシック" pitchFamily="-65" charset="-128"/>
              </a:rPr>
              <a:t>This graph shows the beam asymmetry integrated over Q2 and xB and t. The physics lies in the various kinematical dependencies. The right graphs shows the events broken up into Q2 and xB bins, still integrated over t. We see that for the low x_b and higher Q2 the asymmetry is dominated by sin-phi. Significant deviations are observed only at high x</a:t>
            </a:r>
            <a:r>
              <a:rPr lang="en-US" baseline="-25000">
                <a:latin typeface="Arial" pitchFamily="-65" charset="0"/>
                <a:ea typeface="ＭＳ Ｐゴシック" pitchFamily="-65" charset="-128"/>
                <a:cs typeface="ＭＳ Ｐゴシック" pitchFamily="-65" charset="-128"/>
              </a:rPr>
              <a:t>B</a:t>
            </a:r>
            <a:r>
              <a:rPr lang="en-US">
                <a:latin typeface="Arial" pitchFamily="-65" charset="0"/>
                <a:ea typeface="ＭＳ Ｐゴシック" pitchFamily="-65" charset="-128"/>
                <a:cs typeface="ＭＳ Ｐゴシック" pitchFamily="-65" charset="-128"/>
              </a:rPr>
              <a:t> and low Q</a:t>
            </a:r>
            <a:r>
              <a:rPr lang="en-US" baseline="30000">
                <a:latin typeface="Arial" pitchFamily="-65" charset="0"/>
                <a:ea typeface="ＭＳ Ｐゴシック" pitchFamily="-65" charset="-128"/>
                <a:cs typeface="ＭＳ Ｐゴシック" pitchFamily="-65" charset="-128"/>
              </a:rPr>
              <a:t>2</a:t>
            </a:r>
            <a:r>
              <a:rPr lang="en-US">
                <a:latin typeface="Arial" pitchFamily="-65" charset="0"/>
                <a:ea typeface="ＭＳ Ｐゴシック" pitchFamily="-65" charset="-128"/>
                <a:cs typeface="ＭＳ Ｐゴシック" pitchFamily="-65" charset="-128"/>
              </a:rPr>
              <a:t>. The inset shows one of 65 bins in Q2, x_B, 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smtClean="0">
                <a:latin typeface="Arial" pitchFamily="-65" charset="0"/>
              </a:rPr>
              <a:t>A new Hall will be constructed to house the GlueX detector, that will conduct a search for excited mesons with gluonic components, and the existing Halls will be upgraded with new equipment as well. Hall C will have an additional super high momentum spectrometer. Hall A will retain the existing spectrometers and provide space for new specialized equipment to address a variety of physics topics. Hall B will house the CLAS12 detector which is the focus of this of workshop. At 12 GeV JLab will be ideal for precision studies at large Bjorken x. </a:t>
            </a:r>
          </a:p>
          <a:p>
            <a:endParaRPr lang="en-US" smtClean="0">
              <a:latin typeface="Arial" pitchFamily="-65" charset="0"/>
            </a:endParaRPr>
          </a:p>
        </p:txBody>
      </p:sp>
      <p:sp>
        <p:nvSpPr>
          <p:cNvPr id="23556" name="Slide Number Placeholder 3"/>
          <p:cNvSpPr>
            <a:spLocks noGrp="1"/>
          </p:cNvSpPr>
          <p:nvPr>
            <p:ph type="sldNum" sz="quarter" idx="5"/>
          </p:nvPr>
        </p:nvSpPr>
        <p:spPr>
          <a:noFill/>
        </p:spPr>
        <p:txBody>
          <a:bodyPr/>
          <a:lstStyle/>
          <a:p>
            <a:fld id="{18BC3F7E-E4D4-8541-90A5-88A5BAE98029}" type="slidenum">
              <a:rPr lang="en-US" smtClean="0">
                <a:latin typeface="Arial" pitchFamily="-65" charset="0"/>
              </a:rPr>
              <a:pPr/>
              <a:t>3</a:t>
            </a:fld>
            <a:endParaRPr lang="en-US" smtClean="0">
              <a:latin typeface="Arial"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4387894-0BB5-C34C-B95E-654955D4114C}" type="slidenum">
              <a:rPr lang="en-US">
                <a:latin typeface="Arial" pitchFamily="-65" charset="0"/>
                <a:ea typeface="ＭＳ Ｐゴシック" pitchFamily="-65" charset="-128"/>
                <a:cs typeface="ＭＳ Ｐゴシック" pitchFamily="-65" charset="-128"/>
              </a:rPr>
              <a:pPr/>
              <a:t>6</a:t>
            </a:fld>
            <a:endParaRPr lang="en-US">
              <a:latin typeface="Arial" pitchFamily="-65" charset="0"/>
              <a:ea typeface="ＭＳ Ｐゴシック" pitchFamily="-65" charset="-128"/>
              <a:cs typeface="ＭＳ Ｐゴシック" pitchFamily="-65" charset="-128"/>
            </a:endParaRPr>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spcBef>
                <a:spcPct val="0"/>
              </a:spcBef>
            </a:pPr>
            <a:endParaRPr lang="en-US" smtClean="0">
              <a:latin typeface="Arial"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694E3D1-3C43-424B-A54F-062DA619CC53}" type="slidenum">
              <a:rPr lang="en-US">
                <a:latin typeface="Arial" pitchFamily="-65" charset="0"/>
              </a:rPr>
              <a:pPr/>
              <a:t>8</a:t>
            </a:fld>
            <a:endParaRPr lang="en-US">
              <a:latin typeface="Arial" pitchFamily="-65" charset="0"/>
            </a:endParaRPr>
          </a:p>
        </p:txBody>
      </p:sp>
      <p:sp>
        <p:nvSpPr>
          <p:cNvPr id="48131" name="Rectangle 2"/>
          <p:cNvSpPr>
            <a:spLocks noGrp="1" noRot="1" noChangeAspect="1" noChangeArrowheads="1" noTextEdit="1"/>
          </p:cNvSpPr>
          <p:nvPr>
            <p:ph type="sldImg"/>
          </p:nvPr>
        </p:nvSpPr>
        <p:spPr>
          <a:xfrm>
            <a:off x="1143000" y="687388"/>
            <a:ext cx="4572000" cy="3429000"/>
          </a:xfrm>
          <a:ln/>
        </p:spPr>
      </p:sp>
      <p:sp>
        <p:nvSpPr>
          <p:cNvPr id="48132" name="Rectangle 3"/>
          <p:cNvSpPr>
            <a:spLocks noGrp="1" noChangeArrowheads="1"/>
          </p:cNvSpPr>
          <p:nvPr>
            <p:ph type="body" idx="1"/>
          </p:nvPr>
        </p:nvSpPr>
        <p:spPr>
          <a:xfrm>
            <a:off x="685800" y="4343400"/>
            <a:ext cx="5486400" cy="4113213"/>
          </a:xfrm>
          <a:noFill/>
          <a:ln/>
        </p:spPr>
        <p:txBody>
          <a:bodyPr/>
          <a:lstStyle/>
          <a:p>
            <a:pPr eaLnBrk="1" hangingPunct="1"/>
            <a:r>
              <a:rPr lang="en-US" smtClean="0">
                <a:latin typeface="Arial" pitchFamily="-65" charset="0"/>
              </a:rPr>
              <a:t>Much of the science program is about the 3D imaging of the nucleon. The nucleon is here represented by a living being. We can make 2D slices of Scotty and may see something like this. Of course, Scotty would no longer be able to function as a living being. In a 1-dimensional projection Scotty would lose all its resemblance with the original, and we may just be able to characterize the chemical composition (or flavor) as a function of x. However, we would not know where in transverse space the molecules are distributed and how they are held together.   </a:t>
            </a:r>
          </a:p>
          <a:p>
            <a:pPr eaLnBrk="1" hangingPunct="1"/>
            <a:r>
              <a:rPr lang="en-US" smtClean="0">
                <a:latin typeface="Arial" pitchFamily="-65" charset="0"/>
              </a:rPr>
              <a:t>Yet , this analogy is not so far from how we have studied the proton’s composition in the past. The PDFs measured in deep inclusive scattering represent a one-dimensional projection of the real proton possibly with a flavor tag on it, i.e. u-quark or d-quark distribution function. To restore the 2-and 3-dimenional representation we need to measure processes that are sensitive to the GPDs and TMDs, i.e. deeply exclusive and semi-inclusive processes.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875A01D-8486-7642-9D4A-F14838FBAB17}" type="slidenum">
              <a:rPr lang="en-US">
                <a:latin typeface="Arial" pitchFamily="-65" charset="0"/>
              </a:rPr>
              <a:pPr/>
              <a:t>9</a:t>
            </a:fld>
            <a:endParaRPr lang="en-US">
              <a:latin typeface="Arial" pitchFamily="-65" charset="0"/>
            </a:endParaRPr>
          </a:p>
        </p:txBody>
      </p:sp>
      <p:sp>
        <p:nvSpPr>
          <p:cNvPr id="50179" name="Rectangle 2"/>
          <p:cNvSpPr>
            <a:spLocks noGrp="1" noRot="1" noChangeAspect="1" noChangeArrowheads="1" noTextEdit="1"/>
          </p:cNvSpPr>
          <p:nvPr>
            <p:ph type="sldImg"/>
          </p:nvPr>
        </p:nvSpPr>
        <p:spPr>
          <a:xfrm>
            <a:off x="1143000" y="687388"/>
            <a:ext cx="4572000" cy="3429000"/>
          </a:xfrm>
          <a:ln/>
        </p:spPr>
      </p:sp>
      <p:sp>
        <p:nvSpPr>
          <p:cNvPr id="50180" name="Rectangle 3"/>
          <p:cNvSpPr>
            <a:spLocks noGrp="1" noChangeArrowheads="1"/>
          </p:cNvSpPr>
          <p:nvPr>
            <p:ph type="body" idx="1"/>
          </p:nvPr>
        </p:nvSpPr>
        <p:spPr>
          <a:xfrm>
            <a:off x="685800" y="4343400"/>
            <a:ext cx="5486400" cy="4113213"/>
          </a:xfrm>
          <a:noFill/>
          <a:ln/>
        </p:spPr>
        <p:txBody>
          <a:bodyPr/>
          <a:lstStyle/>
          <a:p>
            <a:pPr eaLnBrk="1" hangingPunct="1"/>
            <a:r>
              <a:rPr lang="en-US" b="1" i="1">
                <a:latin typeface="Arial" pitchFamily="-65" charset="0"/>
              </a:rPr>
              <a:t>The basic process in accessing the proton structure through exclusive processes is the “handbag” mechanism.</a:t>
            </a:r>
            <a:r>
              <a:rPr lang="en-US">
                <a:latin typeface="Arial" pitchFamily="-65" charset="0"/>
              </a:rPr>
              <a:t> Here shown for the DVCS process. </a:t>
            </a:r>
          </a:p>
          <a:p>
            <a:pPr eaLnBrk="1" hangingPunct="1"/>
            <a:endParaRPr lang="en-US">
              <a:latin typeface="Arial" pitchFamily="-65" charset="0"/>
            </a:endParaRPr>
          </a:p>
          <a:p>
            <a:pPr eaLnBrk="1" hangingPunct="1"/>
            <a:r>
              <a:rPr lang="en-US">
                <a:latin typeface="Arial" pitchFamily="-65" charset="0"/>
              </a:rPr>
              <a:t>The important aspects is that we have hard scattering vertices here and here and the soft part is described by the GPDs. The upper and lower part factorize which allow us to probe GPDs in hard scattering processes with photons. There are 4 GPDs which depend on 3 kinematics quantities: the quark longitudinal momentum fraction x, the longitudinal momentum transfer to the quark xi and the 4-momentum transfer to the proton.    What is the physical content of the GPDs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D305BF-BB42-164B-93B3-B3BA46BE1A81}" type="slidenum">
              <a:rPr lang="en-US">
                <a:latin typeface="Arial" pitchFamily="-65" charset="0"/>
              </a:rPr>
              <a:pPr/>
              <a:t>10</a:t>
            </a:fld>
            <a:endParaRPr lang="en-US">
              <a:latin typeface="Arial" pitchFamily="-65" charset="0"/>
            </a:endParaRPr>
          </a:p>
        </p:txBody>
      </p:sp>
      <p:sp>
        <p:nvSpPr>
          <p:cNvPr id="52227" name="Rectangle 2"/>
          <p:cNvSpPr>
            <a:spLocks noGrp="1" noRot="1" noChangeAspect="1" noChangeArrowheads="1" noTextEdit="1"/>
          </p:cNvSpPr>
          <p:nvPr>
            <p:ph type="sldImg"/>
          </p:nvPr>
        </p:nvSpPr>
        <p:spPr>
          <a:xfrm>
            <a:off x="1143000" y="687388"/>
            <a:ext cx="4572000" cy="3429000"/>
          </a:xfrm>
          <a:ln/>
        </p:spPr>
      </p:sp>
      <p:sp>
        <p:nvSpPr>
          <p:cNvPr id="52228" name="Rectangle 3"/>
          <p:cNvSpPr>
            <a:spLocks noGrp="1" noChangeArrowheads="1"/>
          </p:cNvSpPr>
          <p:nvPr>
            <p:ph type="body" idx="1"/>
          </p:nvPr>
        </p:nvSpPr>
        <p:spPr>
          <a:xfrm>
            <a:off x="685800" y="4343400"/>
            <a:ext cx="5486400" cy="4113213"/>
          </a:xfrm>
          <a:noFill/>
          <a:ln/>
        </p:spPr>
        <p:txBody>
          <a:bodyPr/>
          <a:lstStyle/>
          <a:p>
            <a:r>
              <a:rPr lang="en-US" smtClean="0">
                <a:latin typeface="Arial" pitchFamily="-65" charset="0"/>
              </a:rPr>
              <a:t>The nucleon matrix element of the energy-momentum tensor is known to contain 3 form factors (R. Pagels, 1965). For a long time they were of little interest as the only known process where they could be directly measured is elastic scattering of gravitons off the nucleon. However, these form factors appear as moments of the unpolarized GPDs as shown here. The quark angular momentum in the nucleon is given by the 2</a:t>
            </a:r>
            <a:r>
              <a:rPr lang="en-US" baseline="30000" smtClean="0">
                <a:latin typeface="Arial" pitchFamily="-65" charset="0"/>
              </a:rPr>
              <a:t>nd</a:t>
            </a:r>
            <a:r>
              <a:rPr lang="en-US" smtClean="0">
                <a:latin typeface="Arial" pitchFamily="-65" charset="0"/>
              </a:rPr>
              <a:t> moment of the sum of GPD H and E. The mass and pressure distribution of the quarks are given by the 2</a:t>
            </a:r>
            <a:r>
              <a:rPr lang="en-US" baseline="30000" smtClean="0">
                <a:latin typeface="Arial" pitchFamily="-65" charset="0"/>
              </a:rPr>
              <a:t>nd</a:t>
            </a:r>
            <a:r>
              <a:rPr lang="en-US" smtClean="0">
                <a:latin typeface="Arial" pitchFamily="-65" charset="0"/>
              </a:rPr>
              <a:t> moment of H where the pressure is probed by parameter xi.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9" tIns="45714" rIns="91429" bIns="45714" anchor="b">
            <a:prstTxWarp prst="textNoShape">
              <a:avLst/>
            </a:prstTxWarp>
          </a:bodyPr>
          <a:lstStyle/>
          <a:p>
            <a:pPr algn="r" eaLnBrk="1" hangingPunct="1"/>
            <a:fld id="{E0ACB443-2FBC-B04F-8092-63FE73AF35B5}" type="slidenum">
              <a:rPr lang="en-US" sz="1200"/>
              <a:pPr algn="r" eaLnBrk="1" hangingPunct="1"/>
              <a:t>11</a:t>
            </a:fld>
            <a:endParaRPr lang="en-US"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noFill/>
          <a:ln>
            <a:solidFill>
              <a:srgbClr val="000000"/>
            </a:solidFill>
          </a:ln>
        </p:spPr>
        <p:txBody>
          <a:bodyPr lIns="91429" tIns="45714" rIns="91429" bIns="45714"/>
          <a:lstStyle/>
          <a:p>
            <a:pPr eaLnBrk="1" hangingPunct="1"/>
            <a:r>
              <a:rPr lang="fr-FR" smtClean="0">
                <a:latin typeface="Arial" pitchFamily="-65" charset="0"/>
              </a:rPr>
              <a:t>K</a:t>
            </a:r>
            <a:r>
              <a:rPr lang="en-US" smtClean="0">
                <a:latin typeface="Arial" pitchFamily="-65" charset="0"/>
              </a:rPr>
              <a:t>n</a:t>
            </a:r>
            <a:r>
              <a:rPr lang="fr-FR" smtClean="0">
                <a:latin typeface="Arial" pitchFamily="-65" charset="0"/>
              </a:rPr>
              <a:t>owing GPDs we can construct slices of the proton similar to cat scans of the human brain. A Fourier transformation of GPD H &amp; E to impact parameter space gives 2D slices of the transverse quark distributions at fixed momentum fraction x and measures she shift of the center of gravity of up and down quarks for a transversely polarized proton.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59EE06E-52A4-EF46-8192-F67E775E1499}" type="slidenum">
              <a:rPr lang="en-US">
                <a:latin typeface="Arial" pitchFamily="-65" charset="0"/>
              </a:rPr>
              <a:pPr/>
              <a:t>12</a:t>
            </a:fld>
            <a:endParaRPr lang="en-US">
              <a:latin typeface="Arial" pitchFamily="-65" charset="0"/>
            </a:endParaRPr>
          </a:p>
        </p:txBody>
      </p:sp>
      <p:sp>
        <p:nvSpPr>
          <p:cNvPr id="54275" name="Rectangle 2"/>
          <p:cNvSpPr>
            <a:spLocks noGrp="1" noRot="1" noChangeAspect="1" noChangeArrowheads="1" noTextEdit="1"/>
          </p:cNvSpPr>
          <p:nvPr>
            <p:ph type="sldImg"/>
          </p:nvPr>
        </p:nvSpPr>
        <p:spPr>
          <a:xfrm>
            <a:off x="1143000" y="687388"/>
            <a:ext cx="4572000" cy="3429000"/>
          </a:xfrm>
          <a:ln/>
        </p:spPr>
      </p:sp>
      <p:sp>
        <p:nvSpPr>
          <p:cNvPr id="54276" name="Rectangle 3"/>
          <p:cNvSpPr>
            <a:spLocks noGrp="1" noChangeArrowheads="1"/>
          </p:cNvSpPr>
          <p:nvPr>
            <p:ph type="body" idx="1"/>
          </p:nvPr>
        </p:nvSpPr>
        <p:spPr>
          <a:xfrm>
            <a:off x="685800" y="4343400"/>
            <a:ext cx="5486400" cy="4113213"/>
          </a:xfrm>
          <a:noFill/>
          <a:ln/>
        </p:spPr>
        <p:txBody>
          <a:bodyPr/>
          <a:lstStyle/>
          <a:p>
            <a:pPr eaLnBrk="1" hangingPunct="1"/>
            <a:r>
              <a:rPr lang="en-US" b="1" i="1">
                <a:latin typeface="Arial" pitchFamily="-65" charset="0"/>
              </a:rPr>
              <a:t>The kinematics range that can be covered in exclusive processes with high precision data</a:t>
            </a:r>
            <a:r>
              <a:rPr lang="en-US">
                <a:latin typeface="Arial" pitchFamily="-65" charset="0"/>
              </a:rPr>
              <a:t> is shown with this yellow area. This will be the only accelerator where the valence quark regime can be fully covered with high precision data.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48F93-BBA3-2144-941E-4FE04C3A7985}" type="slidenum">
              <a:rPr lang="en-US"/>
              <a:pPr/>
              <a:t>13</a:t>
            </a:fld>
            <a:endParaRPr lang="en-US"/>
          </a:p>
        </p:txBody>
      </p:sp>
      <p:sp>
        <p:nvSpPr>
          <p:cNvPr id="104450" name="Rectangle 2"/>
          <p:cNvSpPr>
            <a:spLocks noGrp="1" noRot="1" noChangeAspect="1" noChangeArrowheads="1" noTextEdit="1"/>
          </p:cNvSpPr>
          <p:nvPr>
            <p:ph type="sldImg"/>
          </p:nvPr>
        </p:nvSpPr>
        <p:spPr>
          <a:xfrm>
            <a:off x="1143000" y="687388"/>
            <a:ext cx="4572000" cy="3429000"/>
          </a:xfrm>
          <a:ln/>
        </p:spPr>
      </p:sp>
      <p:sp>
        <p:nvSpPr>
          <p:cNvPr id="104451" name="Rectangle 3"/>
          <p:cNvSpPr>
            <a:spLocks noGrp="1" noChangeArrowheads="1"/>
          </p:cNvSpPr>
          <p:nvPr>
            <p:ph type="body" idx="1"/>
          </p:nvPr>
        </p:nvSpPr>
        <p:spPr>
          <a:xfrm>
            <a:off x="686421" y="4344134"/>
            <a:ext cx="5485158" cy="4112405"/>
          </a:xfrm>
        </p:spPr>
        <p:txBody>
          <a:bodyPr/>
          <a:lstStyle/>
          <a:p>
            <a:r>
              <a:rPr lang="en-US"/>
              <a:t>DVCS is not the only process generating high energy photons. At lower energies and for specific kinematics the cross section is dominated by photons emitted from the electron line, the well known Bethe-Heitler process. The cross section is given by sum of the two amplitudes squared, where the BH contribution only depends on the two elastic form factors and is real, while the DVCS contribution is given by the unknown GPDs and has an imaginary part. The relative importance of the two processes is very much dependent on the beam energy and on the scattering angle as shown in these graphs. DVCS photons are emitted mostly along the direction of the virtual photon while the Bethe-Heitler process dominates at very small angles relative to the incoming electron. With increasing beam energy, the two processes are increasingly separated in kinematics as can also be seen in these graphs. While at small energies BH is expected to dominate in nearly the entire kinematics, at high energies DVCS becomes dominant. If we can isolate the interference part we access GPDs directly. This is possible by using spin polarized electron beam or spin polarized targets.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pPr>
                <a:defRPr/>
              </a:pPr>
              <a:endParaRPr lang="en-US">
                <a:latin typeface="Verdana"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rstTxWarp prst="textNoShape">
                <a:avLst/>
              </a:prstTxWarp>
            </a:bodyPr>
            <a:lstStyle/>
            <a:p>
              <a:pPr>
                <a:defRPr/>
              </a:pPr>
              <a:endParaRPr lang="en-US">
                <a:latin typeface="Verdana"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pPr>
                  <a:defRPr/>
                </a:pPr>
                <a:endParaRPr lang="en-US">
                  <a:latin typeface="Verdana"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pPr>
                <a:defRPr/>
              </a:pPr>
              <a:endParaRPr lang="en-US">
                <a:latin typeface="Verdana" charset="0"/>
              </a:endParaRPr>
            </a:p>
          </p:txBody>
        </p:sp>
      </p:grpSp>
      <p:sp>
        <p:nvSpPr>
          <p:cNvPr id="259111" name="Rectangle 39"/>
          <p:cNvSpPr>
            <a:spLocks noGrp="1" noChangeArrowheads="1"/>
          </p:cNvSpPr>
          <p:nvPr>
            <p:ph type="ctrTitle" sz="quarter"/>
          </p:nvPr>
        </p:nvSpPr>
        <p:spPr>
          <a:xfrm>
            <a:off x="685800" y="1692275"/>
            <a:ext cx="7772400" cy="1736725"/>
          </a:xfrm>
        </p:spPr>
        <p:txBody>
          <a:bodyPr anchor="b"/>
          <a:lstStyle>
            <a:lvl1pPr>
              <a:defRPr sz="4400"/>
            </a:lvl1pPr>
          </a:lstStyle>
          <a:p>
            <a:r>
              <a:rPr lang="en-US"/>
              <a:t>Click to edit Master title style</a:t>
            </a:r>
          </a:p>
        </p:txBody>
      </p:sp>
      <p:sp>
        <p:nvSpPr>
          <p:cNvPr id="25911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t>3/25/09</a:t>
            </a:r>
            <a:endParaRPr lang="en-US"/>
          </a:p>
        </p:txBody>
      </p:sp>
      <p:sp>
        <p:nvSpPr>
          <p:cNvPr id="42" name="Rectangle 42"/>
          <p:cNvSpPr>
            <a:spLocks noGrp="1" noChangeArrowheads="1"/>
          </p:cNvSpPr>
          <p:nvPr>
            <p:ph type="ftr" sz="quarter" idx="11"/>
          </p:nvPr>
        </p:nvSpPr>
        <p:spPr/>
        <p:txBody>
          <a:bodyPr/>
          <a:lstStyle>
            <a:lvl1pPr>
              <a:defRPr/>
            </a:lvl1pPr>
          </a:lstStyle>
          <a:p>
            <a:pPr>
              <a:defRPr/>
            </a:pPr>
            <a:r>
              <a:rPr lang="en-US" smtClean="0"/>
              <a:t>Volker Burkert, Workshop on Positrons at JLab</a:t>
            </a: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B2B46B89-BF26-2841-9424-43CF1D96A6EA}"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r>
              <a:rPr lang="en-US" smtClean="0"/>
              <a:t>3/25/09</a:t>
            </a:r>
            <a:endParaRPr lang="en-US"/>
          </a:p>
        </p:txBody>
      </p:sp>
      <p:sp>
        <p:nvSpPr>
          <p:cNvPr id="5" name="Rectangle 41"/>
          <p:cNvSpPr>
            <a:spLocks noGrp="1" noChangeArrowheads="1"/>
          </p:cNvSpPr>
          <p:nvPr>
            <p:ph type="ftr" sz="quarter" idx="11"/>
          </p:nvPr>
        </p:nvSpPr>
        <p:spPr/>
        <p:txBody>
          <a:bodyPr/>
          <a:lstStyle>
            <a:lvl1pPr>
              <a:defRPr/>
            </a:lvl1pPr>
          </a:lstStyle>
          <a:p>
            <a:pPr>
              <a:defRPr/>
            </a:pPr>
            <a:r>
              <a:rPr lang="en-US" smtClean="0"/>
              <a:t>Volker Burkert, Workshop on Positrons at JLab</a:t>
            </a: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5454989-7F99-4E40-9E01-E9FBE3C03B1A}"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r>
              <a:rPr lang="en-US" smtClean="0"/>
              <a:t>3/25/09</a:t>
            </a:r>
            <a:endParaRPr lang="en-US"/>
          </a:p>
        </p:txBody>
      </p:sp>
      <p:sp>
        <p:nvSpPr>
          <p:cNvPr id="3" name="Rectangle 41"/>
          <p:cNvSpPr>
            <a:spLocks noGrp="1" noChangeArrowheads="1"/>
          </p:cNvSpPr>
          <p:nvPr>
            <p:ph type="ftr" sz="quarter" idx="11"/>
          </p:nvPr>
        </p:nvSpPr>
        <p:spPr/>
        <p:txBody>
          <a:bodyPr/>
          <a:lstStyle>
            <a:lvl1pPr>
              <a:defRPr/>
            </a:lvl1pPr>
          </a:lstStyle>
          <a:p>
            <a:pPr>
              <a:defRPr/>
            </a:pPr>
            <a:r>
              <a:rPr lang="en-US" smtClean="0"/>
              <a:t>Volker Burkert, Workshop on Positrons at JLab</a:t>
            </a:r>
            <a:endParaRPr lang="en-US"/>
          </a:p>
        </p:txBody>
      </p:sp>
      <p:sp>
        <p:nvSpPr>
          <p:cNvPr id="4" name="Rectangle 42"/>
          <p:cNvSpPr>
            <a:spLocks noGrp="1" noChangeArrowheads="1"/>
          </p:cNvSpPr>
          <p:nvPr>
            <p:ph type="sldNum" sz="quarter" idx="12"/>
          </p:nvPr>
        </p:nvSpPr>
        <p:spPr/>
        <p:txBody>
          <a:bodyPr/>
          <a:lstStyle>
            <a:lvl1pPr>
              <a:defRPr/>
            </a:lvl1pPr>
          </a:lstStyle>
          <a:p>
            <a:pPr>
              <a:defRPr/>
            </a:pPr>
            <a:fld id="{047E1535-49FE-5E47-89C7-76CCF1E19C97}" type="slidenum">
              <a:rPr lang="en-US"/>
              <a:pPr>
                <a:defRPr/>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25808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8088" name="Rectangle 40"/>
          <p:cNvSpPr>
            <a:spLocks noGrp="1" noChangeArrowheads="1"/>
          </p:cNvSpPr>
          <p:nvPr>
            <p:ph type="dt" sz="half" idx="2"/>
          </p:nvPr>
        </p:nvSpPr>
        <p:spPr bwMode="auto">
          <a:xfrm>
            <a:off x="457200" y="64770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charset="0"/>
              </a:defRPr>
            </a:lvl1pPr>
          </a:lstStyle>
          <a:p>
            <a:pPr>
              <a:defRPr/>
            </a:pPr>
            <a:r>
              <a:rPr lang="en-US" smtClean="0"/>
              <a:t>3/25/09</a:t>
            </a:r>
            <a:endParaRPr lang="en-US" dirty="0"/>
          </a:p>
        </p:txBody>
      </p:sp>
      <p:sp>
        <p:nvSpPr>
          <p:cNvPr id="258089" name="Rectangle 41"/>
          <p:cNvSpPr>
            <a:spLocks noGrp="1" noChangeArrowheads="1"/>
          </p:cNvSpPr>
          <p:nvPr>
            <p:ph type="ftr" sz="quarter" idx="3"/>
          </p:nvPr>
        </p:nvSpPr>
        <p:spPr bwMode="auto">
          <a:xfrm>
            <a:off x="2895600" y="6481763"/>
            <a:ext cx="381000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charset="0"/>
              </a:defRPr>
            </a:lvl1pPr>
          </a:lstStyle>
          <a:p>
            <a:pPr>
              <a:defRPr/>
            </a:pPr>
            <a:r>
              <a:rPr lang="en-US" smtClean="0"/>
              <a:t>Volker Burkert, Workshop on Positrons at JLab</a:t>
            </a:r>
            <a:endParaRPr lang="en-US" dirty="0"/>
          </a:p>
        </p:txBody>
      </p:sp>
      <p:sp>
        <p:nvSpPr>
          <p:cNvPr id="258090" name="Rectangle 42"/>
          <p:cNvSpPr>
            <a:spLocks noGrp="1" noChangeArrowheads="1"/>
          </p:cNvSpPr>
          <p:nvPr>
            <p:ph type="sldNum" sz="quarter" idx="4"/>
          </p:nvPr>
        </p:nvSpPr>
        <p:spPr bwMode="auto">
          <a:xfrm>
            <a:off x="6934200" y="64770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charset="0"/>
              </a:defRPr>
            </a:lvl1pPr>
          </a:lstStyle>
          <a:p>
            <a:pPr>
              <a:defRPr/>
            </a:pPr>
            <a:fld id="{5CA0D89A-B828-2F44-BEBF-B86265D119FD}" type="slidenum">
              <a:rPr lang="en-US"/>
              <a:pPr>
                <a:defRPr/>
              </a:pPr>
              <a:t>‹#›</a:t>
            </a:fld>
            <a:r>
              <a:rPr lang="en-US" dirty="0"/>
              <a:t>#</a:t>
            </a:r>
          </a:p>
        </p:txBody>
      </p:sp>
      <p:sp>
        <p:nvSpPr>
          <p:cNvPr id="2580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5" r:id="rId3"/>
  </p:sldLayoutIdLst>
  <p:transition spd="med">
    <p:pull/>
  </p:transition>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65" charset="2"/>
        <a:buChar char="n"/>
        <a:defRPr sz="28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0000"/>
        <a:buFont typeface="Wingdings" pitchFamily="-65" charset="2"/>
        <a:buChar char="n"/>
        <a:defRPr sz="20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0000"/>
        <a:buFont typeface="Wingdings" pitchFamily="-65" charset="2"/>
        <a:buChar char="n"/>
        <a:defRPr sz="16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0000"/>
        <a:buFont typeface="Wingdings" charset="2"/>
        <a:buChar char="n"/>
        <a:defRPr sz="16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0000"/>
        <a:buFont typeface="Wingdings" charset="2"/>
        <a:buChar char="n"/>
        <a:defRPr sz="16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0000"/>
        <a:buFont typeface="Wingdings" charset="2"/>
        <a:buChar char="n"/>
        <a:defRPr sz="16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0000"/>
        <a:buFont typeface="Wingdings" charset="2"/>
        <a:buChar char="n"/>
        <a:defRPr sz="16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image" Target="../media/image20.wmf"/><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jpe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tags" Target="../tags/tag5.xml"/><Relationship Id="rId2" Type="http://schemas.openxmlformats.org/officeDocument/2006/relationships/slideLayout" Target="../slideLayouts/slideLayout3.xml"/><Relationship Id="rId3"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tags" Target="../tags/tag6.xml"/><Relationship Id="rId2" Type="http://schemas.openxmlformats.org/officeDocument/2006/relationships/slideLayout" Target="../slideLayouts/slideLayout3.xml"/><Relationship Id="rId3" Type="http://schemas.openxmlformats.org/officeDocument/2006/relationships/notesSlide" Target="../notesSlides/notesSlide9.xml"/><Relationship Id="rId5" Type="http://schemas.openxmlformats.org/officeDocument/2006/relationships/image" Target="../media/image27.jpeg"/></Relationships>
</file>

<file path=ppt/slides/_rels/slide14.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df"/><Relationship Id="rId3" Type="http://schemas.openxmlformats.org/officeDocument/2006/relationships/image" Target="../media/image261.png"/></Relationships>
</file>

<file path=ppt/slides/_rels/slide15.xml.rels><?xml version="1.0" encoding="UTF-8" standalone="yes"?>
<Relationships xmlns="http://schemas.openxmlformats.org/package/2006/relationships"><Relationship Id="rId2" Type="http://schemas.openxmlformats.org/officeDocument/2006/relationships/image" Target="../media/image30.wmf"/><Relationship Id="rId3" Type="http://schemas.openxmlformats.org/officeDocument/2006/relationships/image" Target="../media/image3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31.png"/></Relationships>
</file>

<file path=ppt/slides/_rels/slide18.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tags" Target="../tags/tag7.xml"/><Relationship Id="rId2" Type="http://schemas.openxmlformats.org/officeDocument/2006/relationships/slideLayout" Target="../slideLayouts/slideLayout3.xml"/><Relationship Id="rId3"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4" Type="http://schemas.openxmlformats.org/officeDocument/2006/relationships/image" Target="../media/image5.png"/><Relationship Id="rId10" Type="http://schemas.openxmlformats.org/officeDocument/2006/relationships/image" Target="../media/image11.png"/><Relationship Id="rId5" Type="http://schemas.openxmlformats.org/officeDocument/2006/relationships/image" Target="../media/image6.png"/><Relationship Id="rId7" Type="http://schemas.openxmlformats.org/officeDocument/2006/relationships/image" Target="../media/image8.png"/><Relationship Id="rId11" Type="http://schemas.openxmlformats.org/officeDocument/2006/relationships/image" Target="../media/image12.png"/><Relationship Id="rId1" Type="http://schemas.openxmlformats.org/officeDocument/2006/relationships/tags" Target="../tags/tag1.xml"/><Relationship Id="rId2" Type="http://schemas.openxmlformats.org/officeDocument/2006/relationships/slideLayout" Target="../slideLayouts/slideLayout2.xml"/><Relationship Id="rId9" Type="http://schemas.openxmlformats.org/officeDocument/2006/relationships/image" Target="../media/image10.png"/><Relationship Id="rId3" Type="http://schemas.openxmlformats.org/officeDocument/2006/relationships/notesSlide" Target="../notesSlides/notesSlide1.xml"/><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9.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0.wmf"/><Relationship Id="rId3"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4" Type="http://schemas.openxmlformats.org/officeDocument/2006/relationships/image" Target="../media/image44.pdf"/><Relationship Id="rId1" Type="http://schemas.openxmlformats.org/officeDocument/2006/relationships/slideLayout" Target="../slideLayouts/slideLayout3.xml"/><Relationship Id="rId2" Type="http://schemas.openxmlformats.org/officeDocument/2006/relationships/image" Target="../media/image42.pdf"/><Relationship Id="rId3" Type="http://schemas.openxmlformats.org/officeDocument/2006/relationships/image" Target="../media/image43.png"/><Relationship Id="rId5"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pdf"/><Relationship Id="rId3"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2.pdf"/><Relationship Id="rId4" Type="http://schemas.openxmlformats.org/officeDocument/2006/relationships/image" Target="../media/image50.pdf"/><Relationship Id="rId5" Type="http://schemas.openxmlformats.org/officeDocument/2006/relationships/image" Target="../media/image51.png"/><Relationship Id="rId7" Type="http://schemas.openxmlformats.org/officeDocument/2006/relationships/image" Target="../media/image53.png"/><Relationship Id="rId1" Type="http://schemas.openxmlformats.org/officeDocument/2006/relationships/slideLayout" Target="../slideLayouts/slideLayout3.xml"/><Relationship Id="rId2" Type="http://schemas.openxmlformats.org/officeDocument/2006/relationships/image" Target="../media/image48.pdf"/><Relationship Id="rId9" Type="http://schemas.openxmlformats.org/officeDocument/2006/relationships/image" Target="../media/image33.png"/><Relationship Id="rId3" Type="http://schemas.openxmlformats.org/officeDocument/2006/relationships/image" Target="../media/image49.png"/><Relationship Id="rId6" Type="http://schemas.openxmlformats.org/officeDocument/2006/relationships/image" Target="../media/image52.pdf"/></Relationships>
</file>

<file path=ppt/slides/_rels/slide27.xml.rels><?xml version="1.0" encoding="UTF-8" standalone="yes"?>
<Relationships xmlns="http://schemas.openxmlformats.org/package/2006/relationships"><Relationship Id="rId4" Type="http://schemas.openxmlformats.org/officeDocument/2006/relationships/image" Target="../media/image34.pdf"/><Relationship Id="rId5" Type="http://schemas.openxmlformats.org/officeDocument/2006/relationships/image" Target="../media/image331.png"/><Relationship Id="rId7"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image" Target="../media/image54.pdf"/><Relationship Id="rId3" Type="http://schemas.openxmlformats.org/officeDocument/2006/relationships/image" Target="../media/image55.png"/><Relationship Id="rId6" Type="http://schemas.openxmlformats.org/officeDocument/2006/relationships/image" Target="../media/image56.pd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notesSlide" Target="../notesSlides/notesSlide1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6" Type="http://schemas.openxmlformats.org/officeDocument/2006/relationships/image" Target="../media/image16.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5"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tags" Target="../tags/tag3.xml"/><Relationship Id="rId2" Type="http://schemas.openxmlformats.org/officeDocument/2006/relationships/slideLayout" Target="../slideLayouts/slideLayout3.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381000" y="457200"/>
            <a:ext cx="8458200" cy="1600200"/>
          </a:xfrm>
        </p:spPr>
        <p:txBody>
          <a:bodyPr/>
          <a:lstStyle/>
          <a:p>
            <a:pPr eaLnBrk="1" hangingPunct="1">
              <a:defRPr/>
            </a:pPr>
            <a:r>
              <a:rPr lang="en-US" dirty="0" smtClean="0"/>
              <a:t>DVCS with Positron Beams at the JLab 12 GeV Upgrade  </a:t>
            </a:r>
          </a:p>
        </p:txBody>
      </p:sp>
      <p:sp>
        <p:nvSpPr>
          <p:cNvPr id="223235" name="Rectangle 3"/>
          <p:cNvSpPr>
            <a:spLocks noGrp="1" noChangeArrowheads="1"/>
          </p:cNvSpPr>
          <p:nvPr>
            <p:ph type="subTitle" idx="1"/>
          </p:nvPr>
        </p:nvSpPr>
        <p:spPr>
          <a:xfrm>
            <a:off x="1371600" y="2516187"/>
            <a:ext cx="6400800" cy="1141413"/>
          </a:xfrm>
        </p:spPr>
        <p:txBody>
          <a:bodyPr/>
          <a:lstStyle/>
          <a:p>
            <a:pPr eaLnBrk="1" hangingPunct="1">
              <a:defRPr/>
            </a:pPr>
            <a:r>
              <a:rPr lang="en-US" sz="2400" dirty="0">
                <a:solidFill>
                  <a:schemeClr val="tx2"/>
                </a:solidFill>
                <a:ea typeface="+mn-ea"/>
                <a:cs typeface="+mn-cs"/>
              </a:rPr>
              <a:t>Volker Burkert</a:t>
            </a:r>
          </a:p>
          <a:p>
            <a:pPr eaLnBrk="1" hangingPunct="1">
              <a:defRPr/>
            </a:pPr>
            <a:r>
              <a:rPr lang="en-US" sz="2400" dirty="0">
                <a:solidFill>
                  <a:schemeClr val="tx2"/>
                </a:solidFill>
                <a:ea typeface="+mn-ea"/>
                <a:cs typeface="+mn-cs"/>
              </a:rPr>
              <a:t>Jefferson Lab</a:t>
            </a:r>
          </a:p>
        </p:txBody>
      </p:sp>
      <p:pic>
        <p:nvPicPr>
          <p:cNvPr id="19460" name="Picture 4"/>
          <p:cNvPicPr>
            <a:picLocks noChangeAspect="1" noChangeArrowheads="1"/>
          </p:cNvPicPr>
          <p:nvPr/>
        </p:nvPicPr>
        <p:blipFill>
          <a:blip r:embed="rId2"/>
          <a:srcRect/>
          <a:stretch>
            <a:fillRect/>
          </a:stretch>
        </p:blipFill>
        <p:spPr bwMode="auto">
          <a:xfrm>
            <a:off x="0" y="6238875"/>
            <a:ext cx="1982788" cy="619125"/>
          </a:xfrm>
          <a:prstGeom prst="rect">
            <a:avLst/>
          </a:prstGeom>
          <a:noFill/>
          <a:ln w="9525">
            <a:noFill/>
            <a:miter lim="800000"/>
            <a:headEnd/>
            <a:tailEnd/>
          </a:ln>
        </p:spPr>
      </p:pic>
      <p:pic>
        <p:nvPicPr>
          <p:cNvPr id="19461" name="Picture 5"/>
          <p:cNvPicPr>
            <a:picLocks noChangeAspect="1" noChangeArrowheads="1"/>
          </p:cNvPicPr>
          <p:nvPr/>
        </p:nvPicPr>
        <p:blipFill>
          <a:blip r:embed="rId3"/>
          <a:srcRect/>
          <a:stretch>
            <a:fillRect/>
          </a:stretch>
        </p:blipFill>
        <p:spPr bwMode="auto">
          <a:xfrm>
            <a:off x="1981200" y="6324600"/>
            <a:ext cx="2068513" cy="606425"/>
          </a:xfrm>
          <a:prstGeom prst="rect">
            <a:avLst/>
          </a:prstGeom>
          <a:noFill/>
          <a:ln w="9525">
            <a:noFill/>
            <a:miter lim="800000"/>
            <a:headEnd/>
            <a:tailEnd/>
          </a:ln>
        </p:spPr>
      </p:pic>
      <p:pic>
        <p:nvPicPr>
          <p:cNvPr id="19462" name="Picture 6"/>
          <p:cNvPicPr>
            <a:picLocks noChangeAspect="1" noChangeArrowheads="1"/>
          </p:cNvPicPr>
          <p:nvPr/>
        </p:nvPicPr>
        <p:blipFill>
          <a:blip r:embed="rId4"/>
          <a:srcRect/>
          <a:stretch>
            <a:fillRect/>
          </a:stretch>
        </p:blipFill>
        <p:spPr bwMode="auto">
          <a:xfrm>
            <a:off x="4125913" y="6251575"/>
            <a:ext cx="2214562" cy="606425"/>
          </a:xfrm>
          <a:prstGeom prst="rect">
            <a:avLst/>
          </a:prstGeom>
          <a:noFill/>
          <a:ln w="9525">
            <a:noFill/>
            <a:miter lim="800000"/>
            <a:headEnd/>
            <a:tailEnd/>
          </a:ln>
        </p:spPr>
      </p:pic>
      <p:pic>
        <p:nvPicPr>
          <p:cNvPr id="19463" name="Picture 7"/>
          <p:cNvPicPr>
            <a:picLocks noChangeAspect="1" noChangeArrowheads="1"/>
          </p:cNvPicPr>
          <p:nvPr/>
        </p:nvPicPr>
        <p:blipFill>
          <a:blip r:embed="rId5"/>
          <a:srcRect/>
          <a:stretch>
            <a:fillRect/>
          </a:stretch>
        </p:blipFill>
        <p:spPr bwMode="auto">
          <a:xfrm>
            <a:off x="6378575" y="6238875"/>
            <a:ext cx="2752725" cy="627063"/>
          </a:xfrm>
          <a:prstGeom prst="rect">
            <a:avLst/>
          </a:prstGeom>
          <a:noFill/>
          <a:ln w="9525">
            <a:noFill/>
            <a:miter lim="800000"/>
            <a:headEnd/>
            <a:tailEnd/>
          </a:ln>
        </p:spPr>
      </p:pic>
      <p:sp>
        <p:nvSpPr>
          <p:cNvPr id="19464" name="TextBox 10"/>
          <p:cNvSpPr txBox="1">
            <a:spLocks noChangeArrowheads="1"/>
          </p:cNvSpPr>
          <p:nvPr/>
        </p:nvSpPr>
        <p:spPr bwMode="auto">
          <a:xfrm>
            <a:off x="1676400" y="5498068"/>
            <a:ext cx="5431370" cy="369332"/>
          </a:xfrm>
          <a:prstGeom prst="rect">
            <a:avLst/>
          </a:prstGeom>
          <a:noFill/>
          <a:ln w="9525">
            <a:noFill/>
            <a:miter lim="800000"/>
            <a:headEnd/>
            <a:tailEnd/>
          </a:ln>
        </p:spPr>
        <p:txBody>
          <a:bodyPr wrap="none">
            <a:prstTxWarp prst="textNoShape">
              <a:avLst/>
            </a:prstTxWarp>
            <a:spAutoFit/>
          </a:bodyPr>
          <a:lstStyle/>
          <a:p>
            <a:r>
              <a:rPr lang="en-US" dirty="0" smtClean="0">
                <a:solidFill>
                  <a:schemeClr val="tx2"/>
                </a:solidFill>
              </a:rPr>
              <a:t>Int. Workshop </a:t>
            </a:r>
            <a:r>
              <a:rPr lang="en-US" dirty="0" smtClean="0">
                <a:solidFill>
                  <a:schemeClr val="tx2"/>
                </a:solidFill>
              </a:rPr>
              <a:t>on </a:t>
            </a:r>
            <a:r>
              <a:rPr lang="en-US" dirty="0" smtClean="0">
                <a:solidFill>
                  <a:schemeClr val="tx2"/>
                </a:solidFill>
              </a:rPr>
              <a:t>Positrons at Jefferson Lab</a:t>
            </a:r>
            <a:endParaRPr lang="en-US" dirty="0">
              <a:solidFill>
                <a:schemeClr val="tx2"/>
              </a:solidFill>
            </a:endParaRPr>
          </a:p>
        </p:txBody>
      </p:sp>
      <p:sp>
        <p:nvSpPr>
          <p:cNvPr id="9" name="TextBox 8"/>
          <p:cNvSpPr txBox="1"/>
          <p:nvPr/>
        </p:nvSpPr>
        <p:spPr>
          <a:xfrm>
            <a:off x="1554176" y="3505200"/>
            <a:ext cx="5439610" cy="1600438"/>
          </a:xfrm>
          <a:prstGeom prst="rect">
            <a:avLst/>
          </a:prstGeom>
          <a:noFill/>
        </p:spPr>
        <p:txBody>
          <a:bodyPr wrap="none" rtlCol="0">
            <a:spAutoFit/>
          </a:bodyPr>
          <a:lstStyle/>
          <a:p>
            <a:r>
              <a:rPr lang="en-US" dirty="0" smtClean="0"/>
              <a:t>Outline: </a:t>
            </a:r>
          </a:p>
          <a:p>
            <a:r>
              <a:rPr lang="en-US" sz="1600" dirty="0" smtClean="0"/>
              <a:t>	- JLab Upgrade to 12 GeV, CLAS12</a:t>
            </a:r>
          </a:p>
          <a:p>
            <a:r>
              <a:rPr lang="en-US" sz="1600" dirty="0" smtClean="0"/>
              <a:t>	- GPDs &amp; 3D imaging of the nucleon </a:t>
            </a:r>
          </a:p>
          <a:p>
            <a:r>
              <a:rPr lang="en-US" sz="1600" dirty="0" smtClean="0"/>
              <a:t>	- DVCS with electrons and positrons</a:t>
            </a:r>
          </a:p>
          <a:p>
            <a:r>
              <a:rPr lang="en-US" sz="1600" dirty="0" smtClean="0"/>
              <a:t>	- Estimates of charge-dependent asymmetries</a:t>
            </a:r>
          </a:p>
          <a:p>
            <a:r>
              <a:rPr lang="en-US" sz="1600" dirty="0" smtClean="0"/>
              <a:t>	- Summary</a:t>
            </a:r>
            <a:endParaRPr lang="en-US" sz="1600" dirty="0"/>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838200"/>
          </a:xfrm>
        </p:spPr>
        <p:txBody>
          <a:bodyPr/>
          <a:lstStyle/>
          <a:p>
            <a:pPr>
              <a:defRPr/>
            </a:pPr>
            <a:r>
              <a:rPr lang="en-US" dirty="0">
                <a:solidFill>
                  <a:srgbClr val="FFFFFF"/>
                </a:solidFill>
              </a:rPr>
              <a:t>Physical content of GPD </a:t>
            </a:r>
            <a:r>
              <a:rPr lang="en-US" b="1" i="1" dirty="0">
                <a:solidFill>
                  <a:srgbClr val="FF0000"/>
                </a:solidFill>
                <a:latin typeface="Times New Roman" charset="0"/>
              </a:rPr>
              <a:t>E</a:t>
            </a:r>
            <a:r>
              <a:rPr lang="en-US" dirty="0"/>
              <a:t> &amp; </a:t>
            </a:r>
            <a:r>
              <a:rPr lang="en-US" b="1" i="1" dirty="0">
                <a:solidFill>
                  <a:srgbClr val="FF0000"/>
                </a:solidFill>
                <a:latin typeface="Times New Roman" charset="0"/>
              </a:rPr>
              <a:t>H </a:t>
            </a:r>
          </a:p>
        </p:txBody>
      </p:sp>
      <p:pic>
        <p:nvPicPr>
          <p:cNvPr id="51203" name="Picture 3"/>
          <p:cNvPicPr>
            <a:picLocks noChangeAspect="1" noChangeArrowheads="1"/>
          </p:cNvPicPr>
          <p:nvPr/>
        </p:nvPicPr>
        <p:blipFill>
          <a:blip r:embed="rId4"/>
          <a:srcRect b="48573"/>
          <a:stretch>
            <a:fillRect/>
          </a:stretch>
        </p:blipFill>
        <p:spPr bwMode="auto">
          <a:xfrm>
            <a:off x="228600" y="2052638"/>
            <a:ext cx="8686800" cy="842962"/>
          </a:xfrm>
          <a:prstGeom prst="rect">
            <a:avLst/>
          </a:prstGeom>
          <a:noFill/>
          <a:ln w="9525">
            <a:solidFill>
              <a:schemeClr val="tx1"/>
            </a:solidFill>
            <a:miter lim="800000"/>
            <a:headEnd/>
            <a:tailEnd/>
          </a:ln>
        </p:spPr>
      </p:pic>
      <p:sp>
        <p:nvSpPr>
          <p:cNvPr id="51204" name="Text Box 4"/>
          <p:cNvSpPr txBox="1">
            <a:spLocks noChangeArrowheads="1"/>
          </p:cNvSpPr>
          <p:nvPr/>
        </p:nvSpPr>
        <p:spPr bwMode="auto">
          <a:xfrm>
            <a:off x="609600" y="3114675"/>
            <a:ext cx="4973638" cy="923925"/>
          </a:xfrm>
          <a:prstGeom prst="rect">
            <a:avLst/>
          </a:prstGeom>
          <a:noFill/>
          <a:ln w="9525">
            <a:noFill/>
            <a:miter lim="800000"/>
            <a:headEnd/>
            <a:tailEnd/>
          </a:ln>
        </p:spPr>
        <p:txBody>
          <a:bodyPr wrap="none">
            <a:prstTxWarp prst="textNoShape">
              <a:avLst/>
            </a:prstTxWarp>
            <a:spAutoFit/>
          </a:bodyPr>
          <a:lstStyle/>
          <a:p>
            <a:pPr eaLnBrk="1" hangingPunct="1"/>
            <a:r>
              <a:rPr lang="en-US" b="1" i="1">
                <a:solidFill>
                  <a:srgbClr val="FF0000"/>
                </a:solidFill>
                <a:latin typeface="Times New Roman" pitchFamily="-65" charset="0"/>
              </a:rPr>
              <a:t>M</a:t>
            </a:r>
            <a:r>
              <a:rPr lang="en-US" b="1" i="1" baseline="-25000">
                <a:solidFill>
                  <a:srgbClr val="FF0000"/>
                </a:solidFill>
                <a:latin typeface="Times New Roman" pitchFamily="-65" charset="0"/>
              </a:rPr>
              <a:t>2</a:t>
            </a:r>
            <a:r>
              <a:rPr lang="en-US" b="1" i="1">
                <a:solidFill>
                  <a:srgbClr val="FF0000"/>
                </a:solidFill>
                <a:latin typeface="Times New Roman" pitchFamily="-65" charset="0"/>
              </a:rPr>
              <a:t>(t) </a:t>
            </a:r>
            <a:r>
              <a:rPr lang="en-US"/>
              <a:t>:  </a:t>
            </a:r>
            <a:r>
              <a:rPr lang="en-US">
                <a:latin typeface="Comic Sans MS" pitchFamily="-65" charset="0"/>
              </a:rPr>
              <a:t>Mass distribution inside the nucleon</a:t>
            </a:r>
            <a:r>
              <a:rPr lang="en-US" b="1" i="1">
                <a:solidFill>
                  <a:srgbClr val="FF0000"/>
                </a:solidFill>
              </a:rPr>
              <a:t> </a:t>
            </a:r>
          </a:p>
          <a:p>
            <a:pPr eaLnBrk="1" hangingPunct="1"/>
            <a:r>
              <a:rPr lang="en-US" b="1" i="1">
                <a:solidFill>
                  <a:srgbClr val="FF0000"/>
                </a:solidFill>
                <a:latin typeface="Times New Roman" pitchFamily="-65" charset="0"/>
              </a:rPr>
              <a:t>J (t)   </a:t>
            </a:r>
            <a:r>
              <a:rPr lang="en-US"/>
              <a:t>:  </a:t>
            </a:r>
            <a:r>
              <a:rPr lang="en-US">
                <a:latin typeface="Comic Sans MS" pitchFamily="-65" charset="0"/>
              </a:rPr>
              <a:t>Angular momentum distribution</a:t>
            </a:r>
            <a:r>
              <a:rPr lang="en-US" b="1"/>
              <a:t> </a:t>
            </a:r>
            <a:endParaRPr lang="en-US" b="1">
              <a:latin typeface="Comic Sans MS" pitchFamily="-65" charset="0"/>
            </a:endParaRPr>
          </a:p>
          <a:p>
            <a:pPr eaLnBrk="1" hangingPunct="1"/>
            <a:r>
              <a:rPr lang="en-US" b="1" i="1">
                <a:solidFill>
                  <a:srgbClr val="FF0000"/>
                </a:solidFill>
                <a:latin typeface="Times New Roman" pitchFamily="-65" charset="0"/>
              </a:rPr>
              <a:t>d</a:t>
            </a:r>
            <a:r>
              <a:rPr lang="en-US" b="1" i="1" baseline="-25000">
                <a:solidFill>
                  <a:srgbClr val="FF0000"/>
                </a:solidFill>
                <a:latin typeface="Times New Roman" pitchFamily="-65" charset="0"/>
              </a:rPr>
              <a:t>1</a:t>
            </a:r>
            <a:r>
              <a:rPr lang="en-US" b="1" i="1">
                <a:solidFill>
                  <a:srgbClr val="FF0000"/>
                </a:solidFill>
                <a:latin typeface="Times New Roman" pitchFamily="-65" charset="0"/>
              </a:rPr>
              <a:t>(t)   </a:t>
            </a:r>
            <a:r>
              <a:rPr lang="en-US"/>
              <a:t>:  </a:t>
            </a:r>
            <a:r>
              <a:rPr lang="en-US">
                <a:latin typeface="Comic Sans MS" pitchFamily="-65" charset="0"/>
              </a:rPr>
              <a:t>Forces and pressure distribution</a:t>
            </a:r>
            <a:r>
              <a:rPr lang="en-US"/>
              <a:t>  </a:t>
            </a:r>
          </a:p>
        </p:txBody>
      </p:sp>
      <p:sp>
        <p:nvSpPr>
          <p:cNvPr id="51205" name="Line 5"/>
          <p:cNvSpPr>
            <a:spLocks noChangeShapeType="1"/>
          </p:cNvSpPr>
          <p:nvPr/>
        </p:nvSpPr>
        <p:spPr bwMode="auto">
          <a:xfrm flipV="1">
            <a:off x="0" y="879475"/>
            <a:ext cx="9144000" cy="34925"/>
          </a:xfrm>
          <a:prstGeom prst="line">
            <a:avLst/>
          </a:prstGeom>
          <a:noFill/>
          <a:ln w="28575">
            <a:solidFill>
              <a:schemeClr val="tx1"/>
            </a:solidFill>
            <a:miter lim="800000"/>
            <a:headEnd/>
            <a:tailEnd/>
          </a:ln>
        </p:spPr>
        <p:txBody>
          <a:bodyPr wrap="none">
            <a:prstTxWarp prst="textNoShape">
              <a:avLst/>
            </a:prstTxWarp>
          </a:bodyPr>
          <a:lstStyle/>
          <a:p>
            <a:endParaRPr lang="en-US"/>
          </a:p>
        </p:txBody>
      </p:sp>
      <p:sp>
        <p:nvSpPr>
          <p:cNvPr id="51206" name="Text Box 6"/>
          <p:cNvSpPr txBox="1">
            <a:spLocks noChangeArrowheads="1"/>
          </p:cNvSpPr>
          <p:nvPr/>
        </p:nvSpPr>
        <p:spPr bwMode="auto">
          <a:xfrm>
            <a:off x="228600" y="1030288"/>
            <a:ext cx="8763000" cy="646112"/>
          </a:xfrm>
          <a:prstGeom prst="rect">
            <a:avLst/>
          </a:prstGeom>
          <a:noFill/>
          <a:ln w="9525">
            <a:noFill/>
            <a:miter lim="800000"/>
            <a:headEnd/>
            <a:tailEnd/>
          </a:ln>
        </p:spPr>
        <p:txBody>
          <a:bodyPr>
            <a:prstTxWarp prst="textNoShape">
              <a:avLst/>
            </a:prstTxWarp>
            <a:spAutoFit/>
          </a:bodyPr>
          <a:lstStyle/>
          <a:p>
            <a:pPr eaLnBrk="1" hangingPunct="1"/>
            <a:r>
              <a:rPr lang="en-US">
                <a:latin typeface="Comic Sans MS" pitchFamily="-65" charset="0"/>
              </a:rPr>
              <a:t>Nucleon matrix element of the Energy-Momentum Tensor of QCD contains three scalar form factors (R. Pagels, 1965) and can be written as (X. Ji, 1997): </a:t>
            </a:r>
          </a:p>
        </p:txBody>
      </p:sp>
      <p:sp>
        <p:nvSpPr>
          <p:cNvPr id="43016" name="Text Box 8"/>
          <p:cNvSpPr txBox="1">
            <a:spLocks noChangeArrowheads="1"/>
          </p:cNvSpPr>
          <p:nvPr/>
        </p:nvSpPr>
        <p:spPr bwMode="auto">
          <a:xfrm>
            <a:off x="1143000" y="4038600"/>
            <a:ext cx="7446963"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solidFill>
                  <a:srgbClr val="FFFF00"/>
                </a:solidFill>
                <a:latin typeface="Comic Sans MS" pitchFamily="-65" charset="0"/>
              </a:rPr>
              <a:t>GPDs are related to these form factors through 2</a:t>
            </a:r>
            <a:r>
              <a:rPr lang="en-US" sz="2000" baseline="30000">
                <a:solidFill>
                  <a:srgbClr val="FFFF00"/>
                </a:solidFill>
                <a:latin typeface="Comic Sans MS" pitchFamily="-65" charset="0"/>
              </a:rPr>
              <a:t>nd</a:t>
            </a:r>
            <a:r>
              <a:rPr lang="en-US" sz="2000">
                <a:solidFill>
                  <a:srgbClr val="FFFF00"/>
                </a:solidFill>
                <a:latin typeface="Comic Sans MS" pitchFamily="-65" charset="0"/>
              </a:rPr>
              <a:t> moments</a:t>
            </a:r>
          </a:p>
        </p:txBody>
      </p:sp>
      <p:grpSp>
        <p:nvGrpSpPr>
          <p:cNvPr id="2" name="Group 14"/>
          <p:cNvGrpSpPr>
            <a:grpSpLocks/>
          </p:cNvGrpSpPr>
          <p:nvPr/>
        </p:nvGrpSpPr>
        <p:grpSpPr bwMode="auto">
          <a:xfrm>
            <a:off x="381000" y="4587875"/>
            <a:ext cx="8610600" cy="838200"/>
            <a:chOff x="240" y="2890"/>
            <a:chExt cx="5424" cy="528"/>
          </a:xfrm>
        </p:grpSpPr>
        <p:pic>
          <p:nvPicPr>
            <p:cNvPr id="51214" name="Picture 7"/>
            <p:cNvPicPr>
              <a:picLocks noChangeAspect="1" noChangeArrowheads="1"/>
            </p:cNvPicPr>
            <p:nvPr/>
          </p:nvPicPr>
          <p:blipFill>
            <a:blip r:embed="rId5"/>
            <a:srcRect t="18629" b="13066"/>
            <a:stretch>
              <a:fillRect/>
            </a:stretch>
          </p:blipFill>
          <p:spPr bwMode="auto">
            <a:xfrm>
              <a:off x="240" y="2890"/>
              <a:ext cx="5424" cy="528"/>
            </a:xfrm>
            <a:prstGeom prst="rect">
              <a:avLst/>
            </a:prstGeom>
            <a:noFill/>
            <a:ln w="9525">
              <a:solidFill>
                <a:schemeClr val="tx1"/>
              </a:solidFill>
              <a:miter lim="800000"/>
              <a:headEnd/>
              <a:tailEnd/>
            </a:ln>
          </p:spPr>
        </p:pic>
        <p:sp>
          <p:nvSpPr>
            <p:cNvPr id="51215" name="Rectangle 11"/>
            <p:cNvSpPr>
              <a:spLocks noChangeArrowheads="1"/>
            </p:cNvSpPr>
            <p:nvPr/>
          </p:nvSpPr>
          <p:spPr bwMode="auto">
            <a:xfrm>
              <a:off x="1200" y="3226"/>
              <a:ext cx="960"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1216" name="Rectangle 9"/>
            <p:cNvSpPr>
              <a:spLocks noChangeArrowheads="1"/>
            </p:cNvSpPr>
            <p:nvPr/>
          </p:nvSpPr>
          <p:spPr bwMode="auto">
            <a:xfrm>
              <a:off x="1248" y="3264"/>
              <a:ext cx="2016" cy="144"/>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r>
                <a:rPr lang="en-US" i="1">
                  <a:solidFill>
                    <a:srgbClr val="000000"/>
                  </a:solidFill>
                  <a:latin typeface="Times New Roman" pitchFamily="-65" charset="0"/>
                </a:rPr>
                <a:t>t=0:</a:t>
              </a:r>
              <a:r>
                <a:rPr lang="en-US" sz="1400">
                  <a:solidFill>
                    <a:srgbClr val="000000"/>
                  </a:solidFill>
                </a:rPr>
                <a:t> </a:t>
              </a:r>
              <a:r>
                <a:rPr lang="en-US" sz="1400">
                  <a:solidFill>
                    <a:srgbClr val="000000"/>
                  </a:solidFill>
                  <a:latin typeface="Comic Sans MS" pitchFamily="-65" charset="0"/>
                </a:rPr>
                <a:t>Ji’s Angular Momentum Sum Rule</a:t>
              </a:r>
            </a:p>
          </p:txBody>
        </p:sp>
      </p:grpSp>
      <p:sp>
        <p:nvSpPr>
          <p:cNvPr id="12" name="Text Box 34"/>
          <p:cNvSpPr txBox="1">
            <a:spLocks noChangeArrowheads="1"/>
          </p:cNvSpPr>
          <p:nvPr/>
        </p:nvSpPr>
        <p:spPr bwMode="auto">
          <a:xfrm>
            <a:off x="152400" y="5654675"/>
            <a:ext cx="8942388" cy="711200"/>
          </a:xfrm>
          <a:prstGeom prst="rect">
            <a:avLst/>
          </a:prstGeom>
          <a:noFill/>
          <a:ln w="9525">
            <a:solidFill>
              <a:schemeClr val="tx1"/>
            </a:solidFill>
            <a:miter lim="800000"/>
            <a:headEnd/>
            <a:tailEnd/>
          </a:ln>
        </p:spPr>
        <p:txBody>
          <a:bodyPr wrap="none">
            <a:prstTxWarp prst="textNoShape">
              <a:avLst/>
            </a:prstTxWarp>
            <a:spAutoFit/>
          </a:bodyPr>
          <a:lstStyle/>
          <a:p>
            <a:r>
              <a:rPr lang="en-US" sz="2000">
                <a:latin typeface="Comic Sans MS" pitchFamily="-65" charset="0"/>
              </a:rPr>
              <a:t>To determine </a:t>
            </a:r>
            <a:r>
              <a:rPr lang="en-US" sz="2000" b="1" i="1">
                <a:solidFill>
                  <a:srgbClr val="FF0000"/>
                </a:solidFill>
                <a:latin typeface="Times New Roman" pitchFamily="-65" charset="0"/>
              </a:rPr>
              <a:t>J(t)</a:t>
            </a:r>
            <a:r>
              <a:rPr lang="en-US" sz="2000">
                <a:latin typeface="Comic Sans MS" pitchFamily="-65" charset="0"/>
              </a:rPr>
              <a:t> we need to measure the</a:t>
            </a:r>
            <a:r>
              <a:rPr lang="en-US" sz="2000">
                <a:solidFill>
                  <a:srgbClr val="FFFF00"/>
                </a:solidFill>
                <a:latin typeface="Comic Sans MS" pitchFamily="-65" charset="0"/>
              </a:rPr>
              <a:t> </a:t>
            </a:r>
            <a:r>
              <a:rPr lang="en-US" sz="2000" b="1" i="1">
                <a:solidFill>
                  <a:srgbClr val="FFFF00"/>
                </a:solidFill>
                <a:latin typeface="Times New Roman" pitchFamily="-65" charset="0"/>
              </a:rPr>
              <a:t>x</a:t>
            </a:r>
            <a:r>
              <a:rPr lang="en-US" sz="2000">
                <a:solidFill>
                  <a:srgbClr val="FFFF00"/>
                </a:solidFill>
                <a:latin typeface="Comic Sans MS" pitchFamily="-65" charset="0"/>
              </a:rPr>
              <a:t> </a:t>
            </a:r>
            <a:r>
              <a:rPr lang="en-US" sz="2000">
                <a:latin typeface="Comic Sans MS" pitchFamily="-65" charset="0"/>
              </a:rPr>
              <a:t>and </a:t>
            </a:r>
            <a:r>
              <a:rPr lang="en-US" sz="2000" b="1" i="1">
                <a:solidFill>
                  <a:srgbClr val="FFFF00"/>
                </a:solidFill>
                <a:latin typeface="Times New Roman" pitchFamily="-65" charset="0"/>
              </a:rPr>
              <a:t>t</a:t>
            </a:r>
            <a:r>
              <a:rPr lang="en-US" sz="2000" i="1">
                <a:solidFill>
                  <a:srgbClr val="FFFF00"/>
                </a:solidFill>
                <a:latin typeface="Comic Sans MS" pitchFamily="-65" charset="0"/>
              </a:rPr>
              <a:t> </a:t>
            </a:r>
            <a:r>
              <a:rPr lang="en-US" sz="2000">
                <a:latin typeface="Comic Sans MS" pitchFamily="-65" charset="0"/>
              </a:rPr>
              <a:t>dependence of GPDs.</a:t>
            </a:r>
          </a:p>
          <a:p>
            <a:r>
              <a:rPr lang="en-US" sz="2000">
                <a:latin typeface="Comic Sans MS" pitchFamily="-65" charset="0"/>
              </a:rPr>
              <a:t>To separate </a:t>
            </a:r>
            <a:r>
              <a:rPr lang="en-US" sz="2000" b="1" i="1">
                <a:solidFill>
                  <a:srgbClr val="FF0000"/>
                </a:solidFill>
                <a:latin typeface="Times New Roman" pitchFamily="-65" charset="0"/>
              </a:rPr>
              <a:t>M</a:t>
            </a:r>
            <a:r>
              <a:rPr lang="en-US" sz="2000" b="1" i="1" baseline="-25000">
                <a:solidFill>
                  <a:srgbClr val="FF0000"/>
                </a:solidFill>
                <a:latin typeface="Times New Roman" pitchFamily="-65" charset="0"/>
              </a:rPr>
              <a:t>2</a:t>
            </a:r>
            <a:r>
              <a:rPr lang="en-US" sz="2000" b="1" i="1">
                <a:solidFill>
                  <a:srgbClr val="FF0000"/>
                </a:solidFill>
                <a:latin typeface="Times New Roman" pitchFamily="-65" charset="0"/>
              </a:rPr>
              <a:t>(t)</a:t>
            </a:r>
            <a:r>
              <a:rPr lang="en-US" sz="2000">
                <a:latin typeface="Comic Sans MS" pitchFamily="-65" charset="0"/>
              </a:rPr>
              <a:t> and </a:t>
            </a:r>
            <a:r>
              <a:rPr lang="en-US" sz="2000" b="1" i="1">
                <a:solidFill>
                  <a:srgbClr val="FF0000"/>
                </a:solidFill>
                <a:latin typeface="Times New Roman" pitchFamily="-65" charset="0"/>
              </a:rPr>
              <a:t>d</a:t>
            </a:r>
            <a:r>
              <a:rPr lang="en-US" sz="2000" b="1" i="1" baseline="-25000">
                <a:solidFill>
                  <a:srgbClr val="FF0000"/>
                </a:solidFill>
                <a:latin typeface="Times New Roman" pitchFamily="-65" charset="0"/>
              </a:rPr>
              <a:t>1</a:t>
            </a:r>
            <a:r>
              <a:rPr lang="en-US" sz="2000" b="1" i="1">
                <a:solidFill>
                  <a:srgbClr val="FF0000"/>
                </a:solidFill>
                <a:latin typeface="Times New Roman" pitchFamily="-65" charset="0"/>
              </a:rPr>
              <a:t>(t)</a:t>
            </a:r>
            <a:r>
              <a:rPr lang="en-US" sz="2000">
                <a:latin typeface="Comic Sans MS" pitchFamily="-65" charset="0"/>
              </a:rPr>
              <a:t> we need measurements at </a:t>
            </a:r>
            <a:r>
              <a:rPr lang="en-US" sz="2000">
                <a:solidFill>
                  <a:srgbClr val="FFFF00"/>
                </a:solidFill>
                <a:latin typeface="Comic Sans MS" pitchFamily="-65" charset="0"/>
              </a:rPr>
              <a:t>small and large</a:t>
            </a:r>
            <a:r>
              <a:rPr lang="en-US" sz="2000">
                <a:latin typeface="Comic Sans MS" pitchFamily="-65" charset="0"/>
              </a:rPr>
              <a:t> </a:t>
            </a:r>
            <a:r>
              <a:rPr lang="el-GR" sz="2000" b="1" i="1">
                <a:latin typeface="Times New Roman" pitchFamily="-65" charset="0"/>
                <a:ea typeface="Times New Roman" pitchFamily="-65" charset="0"/>
                <a:cs typeface="Times New Roman" pitchFamily="-65" charset="0"/>
              </a:rPr>
              <a:t>ξ</a:t>
            </a:r>
            <a:r>
              <a:rPr lang="en-US" sz="2000" b="1" i="1">
                <a:latin typeface="Times New Roman" pitchFamily="-65" charset="0"/>
                <a:ea typeface="Times New Roman" pitchFamily="-65" charset="0"/>
                <a:cs typeface="Times New Roman" pitchFamily="-65" charset="0"/>
              </a:rPr>
              <a:t>(x</a:t>
            </a:r>
            <a:r>
              <a:rPr lang="en-US" sz="2000" b="1" i="1" baseline="-25000">
                <a:latin typeface="Times New Roman" pitchFamily="-65" charset="0"/>
                <a:ea typeface="Times New Roman" pitchFamily="-65" charset="0"/>
                <a:cs typeface="Times New Roman" pitchFamily="-65" charset="0"/>
              </a:rPr>
              <a:t>B</a:t>
            </a:r>
            <a:r>
              <a:rPr lang="en-US" sz="2000" b="1" i="1">
                <a:latin typeface="Times New Roman" pitchFamily="-65" charset="0"/>
                <a:ea typeface="Times New Roman" pitchFamily="-65" charset="0"/>
                <a:cs typeface="Times New Roman" pitchFamily="-65" charset="0"/>
              </a:rPr>
              <a:t>)</a:t>
            </a:r>
            <a:r>
              <a:rPr lang="en-US" sz="2000">
                <a:latin typeface="Comic Sans MS" pitchFamily="-65" charset="0"/>
              </a:rPr>
              <a:t>. </a:t>
            </a:r>
          </a:p>
        </p:txBody>
      </p:sp>
      <p:sp>
        <p:nvSpPr>
          <p:cNvPr id="51213" name="TextBox 15"/>
          <p:cNvSpPr txBox="1">
            <a:spLocks noChangeArrowheads="1"/>
          </p:cNvSpPr>
          <p:nvPr/>
        </p:nvSpPr>
        <p:spPr bwMode="auto">
          <a:xfrm>
            <a:off x="5715000" y="3276600"/>
            <a:ext cx="3276600" cy="646113"/>
          </a:xfrm>
          <a:prstGeom prst="rect">
            <a:avLst/>
          </a:prstGeom>
          <a:noFill/>
          <a:ln w="9525">
            <a:solidFill>
              <a:srgbClr val="FFFFFF"/>
            </a:solidFill>
            <a:miter lim="800000"/>
            <a:headEnd/>
            <a:tailEnd/>
          </a:ln>
        </p:spPr>
        <p:txBody>
          <a:bodyPr>
            <a:prstTxWarp prst="textNoShape">
              <a:avLst/>
            </a:prstTxWarp>
            <a:spAutoFit/>
          </a:bodyPr>
          <a:lstStyle/>
          <a:p>
            <a:r>
              <a:rPr lang="en-US" dirty="0">
                <a:solidFill>
                  <a:srgbClr val="FFFF00"/>
                </a:solidFill>
                <a:latin typeface="Comic Sans MS" pitchFamily="-65" charset="0"/>
                <a:ea typeface="Comic Sans MS" pitchFamily="-65" charset="0"/>
                <a:cs typeface="Comic Sans MS" pitchFamily="-65" charset="0"/>
              </a:rPr>
              <a:t>Directly measured in elastic</a:t>
            </a:r>
            <a:r>
              <a:rPr lang="en-US" dirty="0" smtClean="0">
                <a:solidFill>
                  <a:srgbClr val="FFFF00"/>
                </a:solidFill>
                <a:latin typeface="Comic Sans MS" pitchFamily="-65" charset="0"/>
                <a:ea typeface="Comic Sans MS" pitchFamily="-65" charset="0"/>
                <a:cs typeface="Comic Sans MS" pitchFamily="-65" charset="0"/>
              </a:rPr>
              <a:t> graviton-proton </a:t>
            </a:r>
            <a:r>
              <a:rPr lang="en-US" dirty="0">
                <a:solidFill>
                  <a:srgbClr val="FFFF00"/>
                </a:solidFill>
                <a:latin typeface="Comic Sans MS" pitchFamily="-65" charset="0"/>
                <a:ea typeface="Comic Sans MS" pitchFamily="-65" charset="0"/>
                <a:cs typeface="Comic Sans MS" pitchFamily="-65" charset="0"/>
              </a:rPr>
              <a:t>scattering. </a:t>
            </a:r>
          </a:p>
        </p:txBody>
      </p:sp>
      <p:sp>
        <p:nvSpPr>
          <p:cNvPr id="17" name="Date Placeholder 16"/>
          <p:cNvSpPr>
            <a:spLocks noGrp="1"/>
          </p:cNvSpPr>
          <p:nvPr>
            <p:ph type="dt" sz="half" idx="10"/>
          </p:nvPr>
        </p:nvSpPr>
        <p:spPr/>
        <p:txBody>
          <a:bodyPr/>
          <a:lstStyle/>
          <a:p>
            <a:pPr>
              <a:defRPr/>
            </a:pPr>
            <a:r>
              <a:rPr lang="en-US" smtClean="0"/>
              <a:t>3/25/09</a:t>
            </a:r>
            <a:endParaRPr lang="en-US"/>
          </a:p>
        </p:txBody>
      </p:sp>
      <p:sp>
        <p:nvSpPr>
          <p:cNvPr id="18" name="Slide Number Placeholder 17"/>
          <p:cNvSpPr>
            <a:spLocks noGrp="1"/>
          </p:cNvSpPr>
          <p:nvPr>
            <p:ph type="sldNum" sz="quarter" idx="12"/>
          </p:nvPr>
        </p:nvSpPr>
        <p:spPr/>
        <p:txBody>
          <a:bodyPr/>
          <a:lstStyle/>
          <a:p>
            <a:pPr>
              <a:defRPr/>
            </a:pPr>
            <a:fld id="{75454989-7F99-4E40-9E01-E9FBE3C03B1A}" type="slidenum">
              <a:rPr lang="en-US" smtClean="0"/>
              <a:pPr>
                <a:defRPr/>
              </a:pPr>
              <a:t>10</a:t>
            </a:fld>
            <a:endParaRPr lang="en-US"/>
          </a:p>
        </p:txBody>
      </p:sp>
      <p:sp>
        <p:nvSpPr>
          <p:cNvPr id="19" name="Footer Placeholder 18"/>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P spid="1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Rectangle 1026"/>
          <p:cNvSpPr>
            <a:spLocks noGrp="1" noChangeArrowheads="1"/>
          </p:cNvSpPr>
          <p:nvPr>
            <p:ph type="title" idx="4294967295"/>
          </p:nvPr>
        </p:nvSpPr>
        <p:spPr>
          <a:xfrm>
            <a:off x="457200" y="0"/>
            <a:ext cx="8229600" cy="1139825"/>
          </a:xfrm>
        </p:spPr>
        <p:txBody>
          <a:bodyPr/>
          <a:lstStyle/>
          <a:p>
            <a:pPr eaLnBrk="1" hangingPunct="1">
              <a:defRPr/>
            </a:pPr>
            <a:r>
              <a:rPr lang="fr-FR" sz="3200" dirty="0">
                <a:solidFill>
                  <a:srgbClr val="FFFFFF"/>
                </a:solidFill>
              </a:rPr>
              <a:t>The Promise of GPDs: </a:t>
            </a:r>
            <a:br>
              <a:rPr lang="fr-FR" sz="3200" dirty="0">
                <a:solidFill>
                  <a:srgbClr val="FFFFFF"/>
                </a:solidFill>
              </a:rPr>
            </a:br>
            <a:r>
              <a:rPr lang="fr-FR" sz="3200" dirty="0">
                <a:solidFill>
                  <a:srgbClr val="FFFFFF"/>
                </a:solidFill>
              </a:rPr>
              <a:t>2-D &amp;  3-D Images of the Proton</a:t>
            </a:r>
          </a:p>
        </p:txBody>
      </p:sp>
      <p:grpSp>
        <p:nvGrpSpPr>
          <p:cNvPr id="2" name="Group 1079"/>
          <p:cNvGrpSpPr>
            <a:grpSpLocks/>
          </p:cNvGrpSpPr>
          <p:nvPr/>
        </p:nvGrpSpPr>
        <p:grpSpPr bwMode="auto">
          <a:xfrm>
            <a:off x="838200" y="2824163"/>
            <a:ext cx="2141538" cy="3424237"/>
            <a:chOff x="84" y="1683"/>
            <a:chExt cx="1547" cy="2445"/>
          </a:xfrm>
        </p:grpSpPr>
        <p:pic>
          <p:nvPicPr>
            <p:cNvPr id="64556" name="Picture 1027" descr="picbrain"/>
            <p:cNvPicPr>
              <a:picLocks noChangeAspect="1" noChangeArrowheads="1"/>
            </p:cNvPicPr>
            <p:nvPr/>
          </p:nvPicPr>
          <p:blipFill>
            <a:blip r:embed="rId3"/>
            <a:srcRect/>
            <a:stretch>
              <a:fillRect/>
            </a:stretch>
          </p:blipFill>
          <p:spPr bwMode="auto">
            <a:xfrm>
              <a:off x="84" y="2232"/>
              <a:ext cx="1500" cy="1896"/>
            </a:xfrm>
            <a:prstGeom prst="rect">
              <a:avLst/>
            </a:prstGeom>
            <a:noFill/>
            <a:ln w="9525">
              <a:noFill/>
              <a:miter lim="800000"/>
              <a:headEnd/>
              <a:tailEnd/>
            </a:ln>
          </p:spPr>
        </p:pic>
        <p:sp>
          <p:nvSpPr>
            <p:cNvPr id="64557" name="Text Box 1028"/>
            <p:cNvSpPr txBox="1">
              <a:spLocks noChangeArrowheads="1"/>
            </p:cNvSpPr>
            <p:nvPr/>
          </p:nvSpPr>
          <p:spPr bwMode="auto">
            <a:xfrm>
              <a:off x="262" y="1683"/>
              <a:ext cx="1369" cy="528"/>
            </a:xfrm>
            <a:prstGeom prst="rect">
              <a:avLst/>
            </a:prstGeom>
            <a:noFill/>
            <a:ln w="9525">
              <a:solidFill>
                <a:schemeClr val="tx1"/>
              </a:solidFill>
              <a:miter lim="800000"/>
              <a:headEnd/>
              <a:tailEnd/>
            </a:ln>
          </p:spPr>
          <p:txBody>
            <a:bodyPr wrap="none">
              <a:prstTxWarp prst="textNoShape">
                <a:avLst/>
              </a:prstTxWarp>
              <a:spAutoFit/>
            </a:bodyPr>
            <a:lstStyle/>
            <a:p>
              <a:r>
                <a:rPr lang="en-US">
                  <a:latin typeface="Comic Sans MS" pitchFamily="-65" charset="0"/>
                </a:rPr>
                <a:t>Cat scan of the </a:t>
              </a:r>
            </a:p>
            <a:p>
              <a:r>
                <a:rPr lang="en-US">
                  <a:latin typeface="Comic Sans MS" pitchFamily="-65" charset="0"/>
                </a:rPr>
                <a:t>   human brain</a:t>
              </a:r>
            </a:p>
          </p:txBody>
        </p:sp>
      </p:grpSp>
      <p:sp>
        <p:nvSpPr>
          <p:cNvPr id="64516" name="Line 4"/>
          <p:cNvSpPr>
            <a:spLocks noChangeShapeType="1"/>
          </p:cNvSpPr>
          <p:nvPr/>
        </p:nvSpPr>
        <p:spPr bwMode="auto">
          <a:xfrm>
            <a:off x="0" y="1143000"/>
            <a:ext cx="9144000" cy="0"/>
          </a:xfrm>
          <a:prstGeom prst="line">
            <a:avLst/>
          </a:prstGeom>
          <a:noFill/>
          <a:ln w="28575">
            <a:solidFill>
              <a:srgbClr val="CCECFF"/>
            </a:solidFill>
            <a:round/>
            <a:headEnd/>
            <a:tailEnd/>
          </a:ln>
        </p:spPr>
        <p:txBody>
          <a:bodyPr>
            <a:prstTxWarp prst="textNoShape">
              <a:avLst/>
            </a:prstTxWarp>
          </a:bodyPr>
          <a:lstStyle/>
          <a:p>
            <a:endParaRPr lang="en-US"/>
          </a:p>
        </p:txBody>
      </p:sp>
      <p:grpSp>
        <p:nvGrpSpPr>
          <p:cNvPr id="3" name="Group 71"/>
          <p:cNvGrpSpPr>
            <a:grpSpLocks/>
          </p:cNvGrpSpPr>
          <p:nvPr/>
        </p:nvGrpSpPr>
        <p:grpSpPr bwMode="auto">
          <a:xfrm>
            <a:off x="304800" y="1295400"/>
            <a:ext cx="4572000" cy="1204913"/>
            <a:chOff x="2592" y="816"/>
            <a:chExt cx="2880" cy="759"/>
          </a:xfrm>
        </p:grpSpPr>
        <p:sp>
          <p:nvSpPr>
            <p:cNvPr id="64543" name="Text Box 1072"/>
            <p:cNvSpPr txBox="1">
              <a:spLocks noChangeArrowheads="1"/>
            </p:cNvSpPr>
            <p:nvPr/>
          </p:nvSpPr>
          <p:spPr bwMode="auto">
            <a:xfrm>
              <a:off x="3360" y="1344"/>
              <a:ext cx="860" cy="231"/>
            </a:xfrm>
            <a:prstGeom prst="rect">
              <a:avLst/>
            </a:prstGeom>
            <a:noFill/>
            <a:ln w="9525">
              <a:noFill/>
              <a:miter lim="800000"/>
              <a:headEnd/>
              <a:tailEnd/>
            </a:ln>
          </p:spPr>
          <p:txBody>
            <a:bodyPr wrap="none">
              <a:prstTxWarp prst="textNoShape">
                <a:avLst/>
              </a:prstTxWarp>
              <a:spAutoFit/>
            </a:bodyPr>
            <a:lstStyle/>
            <a:p>
              <a:r>
                <a:rPr lang="fr-FR" i="1"/>
                <a:t>M. Burkardt</a:t>
              </a:r>
            </a:p>
          </p:txBody>
        </p:sp>
        <p:sp>
          <p:nvSpPr>
            <p:cNvPr id="64544" name="Rectangle 1031"/>
            <p:cNvSpPr>
              <a:spLocks noChangeArrowheads="1"/>
            </p:cNvSpPr>
            <p:nvPr/>
          </p:nvSpPr>
          <p:spPr bwMode="auto">
            <a:xfrm>
              <a:off x="2592" y="816"/>
              <a:ext cx="2880" cy="48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64545" name="Text Box 1032"/>
            <p:cNvSpPr txBox="1">
              <a:spLocks noChangeArrowheads="1"/>
            </p:cNvSpPr>
            <p:nvPr/>
          </p:nvSpPr>
          <p:spPr bwMode="auto">
            <a:xfrm>
              <a:off x="3491" y="888"/>
              <a:ext cx="204" cy="442"/>
            </a:xfrm>
            <a:prstGeom prst="rect">
              <a:avLst/>
            </a:prstGeom>
            <a:noFill/>
            <a:ln w="9525">
              <a:noFill/>
              <a:miter lim="800000"/>
              <a:headEnd/>
              <a:tailEnd/>
            </a:ln>
          </p:spPr>
          <p:txBody>
            <a:bodyPr wrap="none">
              <a:prstTxWarp prst="textNoShape">
                <a:avLst/>
              </a:prstTxWarp>
              <a:spAutoFit/>
            </a:bodyPr>
            <a:lstStyle/>
            <a:p>
              <a:pPr eaLnBrk="1" hangingPunct="1"/>
              <a:r>
                <a:rPr lang="en-US" sz="4000" i="1">
                  <a:latin typeface="Times New Roman" pitchFamily="-65" charset="0"/>
                  <a:ea typeface="Times New Roman" pitchFamily="-65" charset="0"/>
                  <a:cs typeface="Times New Roman" pitchFamily="-65" charset="0"/>
                </a:rPr>
                <a:t>∫</a:t>
              </a:r>
            </a:p>
          </p:txBody>
        </p:sp>
        <p:sp>
          <p:nvSpPr>
            <p:cNvPr id="64546" name="Text Box 1033"/>
            <p:cNvSpPr txBox="1">
              <a:spLocks noChangeArrowheads="1"/>
            </p:cNvSpPr>
            <p:nvPr/>
          </p:nvSpPr>
          <p:spPr bwMode="auto">
            <a:xfrm>
              <a:off x="3686" y="816"/>
              <a:ext cx="393" cy="288"/>
            </a:xfrm>
            <a:prstGeom prst="rect">
              <a:avLst/>
            </a:prstGeom>
            <a:noFill/>
            <a:ln w="9525">
              <a:noFill/>
              <a:miter lim="800000"/>
              <a:headEnd/>
              <a:tailEnd/>
            </a:ln>
          </p:spPr>
          <p:txBody>
            <a:bodyPr wrap="none">
              <a:prstTxWarp prst="textNoShape">
                <a:avLst/>
              </a:prstTxWarp>
              <a:spAutoFit/>
            </a:bodyPr>
            <a:lstStyle/>
            <a:p>
              <a:pPr eaLnBrk="1" hangingPunct="1"/>
              <a:r>
                <a:rPr lang="en-US" sz="2400" i="1">
                  <a:latin typeface="Times New Roman" pitchFamily="-65" charset="0"/>
                </a:rPr>
                <a:t>d</a:t>
              </a:r>
              <a:r>
                <a:rPr lang="en-US" sz="2400" i="1" baseline="30000">
                  <a:latin typeface="Times New Roman" pitchFamily="-65" charset="0"/>
                </a:rPr>
                <a:t>2</a:t>
              </a:r>
              <a:r>
                <a:rPr lang="en-US" sz="2400" i="1">
                  <a:latin typeface="Times New Roman" pitchFamily="-65" charset="0"/>
                  <a:sym typeface="Symbol" pitchFamily="-65" charset="2"/>
                </a:rPr>
                <a:t></a:t>
              </a:r>
              <a:endParaRPr lang="en-US" sz="2400" i="1">
                <a:latin typeface="Times New Roman" pitchFamily="-65" charset="0"/>
              </a:endParaRPr>
            </a:p>
          </p:txBody>
        </p:sp>
        <p:sp>
          <p:nvSpPr>
            <p:cNvPr id="64547" name="Line 1034"/>
            <p:cNvSpPr>
              <a:spLocks noChangeShapeType="1"/>
            </p:cNvSpPr>
            <p:nvPr/>
          </p:nvSpPr>
          <p:spPr bwMode="auto">
            <a:xfrm>
              <a:off x="3697" y="1068"/>
              <a:ext cx="25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4548" name="Text Box 1035"/>
            <p:cNvSpPr txBox="1">
              <a:spLocks noChangeArrowheads="1"/>
            </p:cNvSpPr>
            <p:nvPr/>
          </p:nvSpPr>
          <p:spPr bwMode="auto">
            <a:xfrm>
              <a:off x="3613" y="997"/>
              <a:ext cx="509" cy="288"/>
            </a:xfrm>
            <a:prstGeom prst="rect">
              <a:avLst/>
            </a:prstGeom>
            <a:noFill/>
            <a:ln w="9525">
              <a:noFill/>
              <a:miter lim="800000"/>
              <a:headEnd/>
              <a:tailEnd/>
            </a:ln>
          </p:spPr>
          <p:txBody>
            <a:bodyPr wrap="none">
              <a:prstTxWarp prst="textNoShape">
                <a:avLst/>
              </a:prstTxWarp>
              <a:spAutoFit/>
            </a:bodyPr>
            <a:lstStyle/>
            <a:p>
              <a:pPr eaLnBrk="1" hangingPunct="1"/>
              <a:r>
                <a:rPr lang="en-US" sz="2400">
                  <a:latin typeface="Times New Roman" pitchFamily="-65" charset="0"/>
                </a:rPr>
                <a:t>(2</a:t>
              </a:r>
              <a:r>
                <a:rPr lang="en-US" sz="2400">
                  <a:latin typeface="Symbol" pitchFamily="-65" charset="2"/>
                  <a:sym typeface="Symbol" pitchFamily="-65" charset="2"/>
                </a:rPr>
                <a:t></a:t>
              </a:r>
              <a:r>
                <a:rPr lang="en-US" sz="2400">
                  <a:latin typeface="Times New Roman" pitchFamily="-65" charset="0"/>
                </a:rPr>
                <a:t>)</a:t>
              </a:r>
              <a:r>
                <a:rPr lang="en-US" sz="2400" baseline="30000">
                  <a:latin typeface="Times New Roman" pitchFamily="-65" charset="0"/>
                </a:rPr>
                <a:t>2</a:t>
              </a:r>
            </a:p>
          </p:txBody>
        </p:sp>
        <p:sp>
          <p:nvSpPr>
            <p:cNvPr id="64549" name="Text Box 1036"/>
            <p:cNvSpPr txBox="1">
              <a:spLocks noChangeArrowheads="1"/>
            </p:cNvSpPr>
            <p:nvPr/>
          </p:nvSpPr>
          <p:spPr bwMode="auto">
            <a:xfrm>
              <a:off x="4043" y="936"/>
              <a:ext cx="1381" cy="288"/>
            </a:xfrm>
            <a:prstGeom prst="rect">
              <a:avLst/>
            </a:prstGeom>
            <a:noFill/>
            <a:ln w="9525">
              <a:noFill/>
              <a:miter lim="800000"/>
              <a:headEnd/>
              <a:tailEnd/>
            </a:ln>
          </p:spPr>
          <p:txBody>
            <a:bodyPr>
              <a:prstTxWarp prst="textNoShape">
                <a:avLst/>
              </a:prstTxWarp>
              <a:spAutoFit/>
            </a:bodyPr>
            <a:lstStyle/>
            <a:p>
              <a:pPr eaLnBrk="1" hangingPunct="1"/>
              <a:r>
                <a:rPr lang="en-US" sz="2400" b="1" i="1">
                  <a:latin typeface="Times New Roman" pitchFamily="-65" charset="0"/>
                </a:rPr>
                <a:t>e</a:t>
              </a:r>
              <a:r>
                <a:rPr lang="en-US" sz="2400" b="1" i="1" baseline="30000">
                  <a:latin typeface="Times New Roman" pitchFamily="-65" charset="0"/>
                </a:rPr>
                <a:t>i</a:t>
              </a:r>
              <a:r>
                <a:rPr lang="en-US" sz="2400" b="1" i="1" baseline="30000">
                  <a:latin typeface="Times New Roman" pitchFamily="-65" charset="0"/>
                  <a:sym typeface="Symbol" pitchFamily="-65" charset="2"/>
                </a:rPr>
                <a:t>  b</a:t>
              </a:r>
              <a:r>
                <a:rPr lang="en-US" sz="2400" b="1" i="1" baseline="30000">
                  <a:latin typeface="Times New Roman" pitchFamily="-65" charset="0"/>
                </a:rPr>
                <a:t>  </a:t>
              </a:r>
              <a:r>
                <a:rPr lang="en-US" sz="2400" i="1">
                  <a:latin typeface="Times New Roman" pitchFamily="-65" charset="0"/>
                </a:rPr>
                <a:t>E</a:t>
              </a:r>
              <a:r>
                <a:rPr lang="en-US" sz="2400" i="1" baseline="-25000">
                  <a:latin typeface="Times New Roman" pitchFamily="-65" charset="0"/>
                </a:rPr>
                <a:t>q</a:t>
              </a:r>
              <a:r>
                <a:rPr lang="en-US" sz="2400" i="1">
                  <a:latin typeface="Times New Roman" pitchFamily="-65" charset="0"/>
                </a:rPr>
                <a:t>(x,</a:t>
              </a:r>
              <a:r>
                <a:rPr lang="en-US" sz="2400" i="1">
                  <a:latin typeface="Times New Roman" pitchFamily="-65" charset="0"/>
                  <a:sym typeface="Symbol" pitchFamily="-65" charset="2"/>
                </a:rPr>
                <a:t>   </a:t>
              </a:r>
              <a:r>
                <a:rPr lang="en-US" sz="2400" i="1">
                  <a:latin typeface="Times New Roman" pitchFamily="-65" charset="0"/>
                </a:rPr>
                <a:t>)</a:t>
              </a:r>
            </a:p>
          </p:txBody>
        </p:sp>
        <p:sp>
          <p:nvSpPr>
            <p:cNvPr id="64550" name="Text Box 1037"/>
            <p:cNvSpPr txBox="1">
              <a:spLocks noChangeArrowheads="1"/>
            </p:cNvSpPr>
            <p:nvPr/>
          </p:nvSpPr>
          <p:spPr bwMode="auto">
            <a:xfrm rot="10800000">
              <a:off x="4155" y="1008"/>
              <a:ext cx="309" cy="192"/>
            </a:xfrm>
            <a:prstGeom prst="rect">
              <a:avLst/>
            </a:prstGeom>
            <a:noFill/>
            <a:ln w="9525">
              <a:noFill/>
              <a:miter lim="800000"/>
              <a:headEnd/>
              <a:tailEnd/>
            </a:ln>
          </p:spPr>
          <p:txBody>
            <a:bodyPr wrap="none">
              <a:prstTxWarp prst="textNoShape">
                <a:avLst/>
              </a:prstTxWarp>
              <a:spAutoFit/>
            </a:bodyPr>
            <a:lstStyle/>
            <a:p>
              <a:pPr eaLnBrk="1" hangingPunct="1"/>
              <a:r>
                <a:rPr lang="en-US" sz="1400" b="1"/>
                <a:t> T   </a:t>
              </a:r>
            </a:p>
          </p:txBody>
        </p:sp>
        <p:sp>
          <p:nvSpPr>
            <p:cNvPr id="64551" name="Text Box 1039"/>
            <p:cNvSpPr txBox="1">
              <a:spLocks noChangeArrowheads="1"/>
            </p:cNvSpPr>
            <p:nvPr/>
          </p:nvSpPr>
          <p:spPr bwMode="auto">
            <a:xfrm>
              <a:off x="2727" y="929"/>
              <a:ext cx="810" cy="288"/>
            </a:xfrm>
            <a:prstGeom prst="rect">
              <a:avLst/>
            </a:prstGeom>
            <a:noFill/>
            <a:ln w="9525">
              <a:noFill/>
              <a:miter lim="800000"/>
              <a:headEnd/>
              <a:tailEnd/>
            </a:ln>
          </p:spPr>
          <p:txBody>
            <a:bodyPr wrap="none">
              <a:prstTxWarp prst="textNoShape">
                <a:avLst/>
              </a:prstTxWarp>
              <a:spAutoFit/>
            </a:bodyPr>
            <a:lstStyle/>
            <a:p>
              <a:pPr eaLnBrk="1" hangingPunct="1"/>
              <a:r>
                <a:rPr lang="en-US" sz="2400" i="1">
                  <a:latin typeface="Times New Roman" pitchFamily="-65" charset="0"/>
                  <a:sym typeface="Symbol" pitchFamily="-65" charset="2"/>
                </a:rPr>
                <a:t></a:t>
              </a:r>
              <a:r>
                <a:rPr lang="en-US" sz="2400">
                  <a:latin typeface="Times New Roman" pitchFamily="-65" charset="0"/>
                </a:rPr>
                <a:t>(</a:t>
              </a:r>
              <a:r>
                <a:rPr lang="en-US" sz="2400" i="1">
                  <a:latin typeface="Times New Roman" pitchFamily="-65" charset="0"/>
                </a:rPr>
                <a:t>x,</a:t>
              </a:r>
              <a:r>
                <a:rPr lang="en-US" sz="2400">
                  <a:latin typeface="Times New Roman" pitchFamily="-65" charset="0"/>
                </a:rPr>
                <a:t>b  ) =</a:t>
              </a:r>
              <a:endParaRPr lang="en-US" sz="2400">
                <a:latin typeface="Times New Roman" pitchFamily="-65" charset="0"/>
                <a:ea typeface="Times New Roman" pitchFamily="-65" charset="0"/>
                <a:cs typeface="Times New Roman" pitchFamily="-65" charset="0"/>
              </a:endParaRPr>
            </a:p>
          </p:txBody>
        </p:sp>
        <p:sp>
          <p:nvSpPr>
            <p:cNvPr id="64552" name="Text Box 1040"/>
            <p:cNvSpPr txBox="1">
              <a:spLocks noChangeArrowheads="1"/>
            </p:cNvSpPr>
            <p:nvPr/>
          </p:nvSpPr>
          <p:spPr bwMode="auto">
            <a:xfrm rot="10800000">
              <a:off x="3111" y="1036"/>
              <a:ext cx="194" cy="212"/>
            </a:xfrm>
            <a:prstGeom prst="rect">
              <a:avLst/>
            </a:prstGeom>
            <a:noFill/>
            <a:ln w="9525">
              <a:noFill/>
              <a:miter lim="800000"/>
              <a:headEnd/>
              <a:tailEnd/>
            </a:ln>
          </p:spPr>
          <p:txBody>
            <a:bodyPr wrap="none">
              <a:prstTxWarp prst="textNoShape">
                <a:avLst/>
              </a:prstTxWarp>
              <a:spAutoFit/>
            </a:bodyPr>
            <a:lstStyle/>
            <a:p>
              <a:pPr eaLnBrk="1" hangingPunct="1"/>
              <a:r>
                <a:rPr lang="en-US" sz="1600" b="1"/>
                <a:t>T</a:t>
              </a:r>
            </a:p>
          </p:txBody>
        </p:sp>
        <p:sp>
          <p:nvSpPr>
            <p:cNvPr id="64553" name="Text Box 1040"/>
            <p:cNvSpPr txBox="1">
              <a:spLocks noChangeArrowheads="1"/>
            </p:cNvSpPr>
            <p:nvPr/>
          </p:nvSpPr>
          <p:spPr bwMode="auto">
            <a:xfrm rot="10800000">
              <a:off x="4992" y="1056"/>
              <a:ext cx="194" cy="212"/>
            </a:xfrm>
            <a:prstGeom prst="rect">
              <a:avLst/>
            </a:prstGeom>
            <a:noFill/>
            <a:ln w="9525">
              <a:noFill/>
              <a:miter lim="800000"/>
              <a:headEnd/>
              <a:tailEnd/>
            </a:ln>
          </p:spPr>
          <p:txBody>
            <a:bodyPr wrap="none">
              <a:prstTxWarp prst="textNoShape">
                <a:avLst/>
              </a:prstTxWarp>
              <a:spAutoFit/>
            </a:bodyPr>
            <a:lstStyle/>
            <a:p>
              <a:pPr eaLnBrk="1" hangingPunct="1"/>
              <a:r>
                <a:rPr lang="en-US" sz="1600" b="1"/>
                <a:t>T</a:t>
              </a:r>
            </a:p>
          </p:txBody>
        </p:sp>
        <p:sp>
          <p:nvSpPr>
            <p:cNvPr id="64554" name="Text Box 1040"/>
            <p:cNvSpPr txBox="1">
              <a:spLocks noChangeArrowheads="1"/>
            </p:cNvSpPr>
            <p:nvPr/>
          </p:nvSpPr>
          <p:spPr bwMode="auto">
            <a:xfrm rot="10800000">
              <a:off x="3981" y="891"/>
              <a:ext cx="194" cy="212"/>
            </a:xfrm>
            <a:prstGeom prst="rect">
              <a:avLst/>
            </a:prstGeom>
            <a:noFill/>
            <a:ln w="9525">
              <a:noFill/>
              <a:miter lim="800000"/>
              <a:headEnd/>
              <a:tailEnd/>
            </a:ln>
          </p:spPr>
          <p:txBody>
            <a:bodyPr wrap="none">
              <a:prstTxWarp prst="textNoShape">
                <a:avLst/>
              </a:prstTxWarp>
              <a:spAutoFit/>
            </a:bodyPr>
            <a:lstStyle/>
            <a:p>
              <a:pPr eaLnBrk="1" hangingPunct="1"/>
              <a:r>
                <a:rPr lang="en-US" sz="1600" b="1"/>
                <a:t>T</a:t>
              </a:r>
            </a:p>
          </p:txBody>
        </p:sp>
        <p:sp>
          <p:nvSpPr>
            <p:cNvPr id="64555" name="Text Box 1040"/>
            <p:cNvSpPr txBox="1">
              <a:spLocks noChangeArrowheads="1"/>
            </p:cNvSpPr>
            <p:nvPr/>
          </p:nvSpPr>
          <p:spPr bwMode="auto">
            <a:xfrm rot="10800000">
              <a:off x="4368" y="988"/>
              <a:ext cx="194" cy="212"/>
            </a:xfrm>
            <a:prstGeom prst="rect">
              <a:avLst/>
            </a:prstGeom>
            <a:noFill/>
            <a:ln w="9525">
              <a:noFill/>
              <a:miter lim="800000"/>
              <a:headEnd/>
              <a:tailEnd/>
            </a:ln>
          </p:spPr>
          <p:txBody>
            <a:bodyPr wrap="none">
              <a:prstTxWarp prst="textNoShape">
                <a:avLst/>
              </a:prstTxWarp>
              <a:spAutoFit/>
            </a:bodyPr>
            <a:lstStyle/>
            <a:p>
              <a:pPr eaLnBrk="1" hangingPunct="1"/>
              <a:r>
                <a:rPr lang="en-US" sz="1600" b="1"/>
                <a:t>T</a:t>
              </a:r>
            </a:p>
          </p:txBody>
        </p:sp>
      </p:grpSp>
      <p:grpSp>
        <p:nvGrpSpPr>
          <p:cNvPr id="4" name="Group 72"/>
          <p:cNvGrpSpPr>
            <a:grpSpLocks/>
          </p:cNvGrpSpPr>
          <p:nvPr/>
        </p:nvGrpSpPr>
        <p:grpSpPr bwMode="auto">
          <a:xfrm>
            <a:off x="5165725" y="1143000"/>
            <a:ext cx="3978275" cy="4946650"/>
            <a:chOff x="2784" y="1204"/>
            <a:chExt cx="2506" cy="3116"/>
          </a:xfrm>
        </p:grpSpPr>
        <p:pic>
          <p:nvPicPr>
            <p:cNvPr id="64522" name="Picture 1042" descr="mb-dgpd"/>
            <p:cNvPicPr>
              <a:picLocks noChangeAspect="1" noChangeArrowheads="1"/>
            </p:cNvPicPr>
            <p:nvPr/>
          </p:nvPicPr>
          <p:blipFill>
            <a:blip r:embed="rId4"/>
            <a:srcRect l="48485"/>
            <a:stretch>
              <a:fillRect/>
            </a:stretch>
          </p:blipFill>
          <p:spPr bwMode="auto">
            <a:xfrm>
              <a:off x="2784" y="1584"/>
              <a:ext cx="816" cy="2736"/>
            </a:xfrm>
            <a:prstGeom prst="rect">
              <a:avLst/>
            </a:prstGeom>
            <a:noFill/>
            <a:ln w="9525">
              <a:noFill/>
              <a:miter lim="800000"/>
              <a:headEnd/>
              <a:tailEnd/>
            </a:ln>
          </p:spPr>
        </p:pic>
        <p:sp>
          <p:nvSpPr>
            <p:cNvPr id="64523" name="Rectangle 1044"/>
            <p:cNvSpPr>
              <a:spLocks noChangeArrowheads="1"/>
            </p:cNvSpPr>
            <p:nvPr/>
          </p:nvSpPr>
          <p:spPr bwMode="auto">
            <a:xfrm>
              <a:off x="2784" y="1485"/>
              <a:ext cx="855" cy="207"/>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4524" name="Text Box 1045"/>
            <p:cNvSpPr txBox="1">
              <a:spLocks noChangeArrowheads="1"/>
            </p:cNvSpPr>
            <p:nvPr/>
          </p:nvSpPr>
          <p:spPr bwMode="auto">
            <a:xfrm>
              <a:off x="2934" y="1492"/>
              <a:ext cx="665" cy="236"/>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  d</a:t>
              </a:r>
              <a:r>
                <a:rPr lang="en-US" sz="1600" baseline="-25000"/>
                <a:t>X</a:t>
              </a:r>
              <a:r>
                <a:rPr lang="en-US" sz="1600">
                  <a:latin typeface="Comic Sans MS" pitchFamily="-65" charset="0"/>
                </a:rPr>
                <a:t>(</a:t>
              </a:r>
              <a:r>
                <a:rPr lang="en-US" sz="1600" i="1">
                  <a:latin typeface="Times New Roman" pitchFamily="-65" charset="0"/>
                </a:rPr>
                <a:t>x</a:t>
              </a:r>
              <a:r>
                <a:rPr lang="en-US" sz="1600">
                  <a:latin typeface="Comic Sans MS" pitchFamily="-65" charset="0"/>
                </a:rPr>
                <a:t>,b  )</a:t>
              </a:r>
            </a:p>
          </p:txBody>
        </p:sp>
        <p:sp>
          <p:nvSpPr>
            <p:cNvPr id="64525" name="Text Box 1046"/>
            <p:cNvSpPr txBox="1">
              <a:spLocks noChangeArrowheads="1"/>
            </p:cNvSpPr>
            <p:nvPr/>
          </p:nvSpPr>
          <p:spPr bwMode="auto">
            <a:xfrm rot="10800000">
              <a:off x="3263" y="1534"/>
              <a:ext cx="433" cy="236"/>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  T    </a:t>
              </a:r>
            </a:p>
          </p:txBody>
        </p:sp>
        <p:pic>
          <p:nvPicPr>
            <p:cNvPr id="64526" name="Picture 1047" descr="dvcs_a6"/>
            <p:cNvPicPr>
              <a:picLocks noChangeAspect="1" noChangeArrowheads="1"/>
            </p:cNvPicPr>
            <p:nvPr/>
          </p:nvPicPr>
          <p:blipFill>
            <a:blip r:embed="rId5"/>
            <a:srcRect l="51096" t="3703"/>
            <a:stretch>
              <a:fillRect/>
            </a:stretch>
          </p:blipFill>
          <p:spPr bwMode="auto">
            <a:xfrm>
              <a:off x="3658" y="1680"/>
              <a:ext cx="854" cy="2639"/>
            </a:xfrm>
            <a:prstGeom prst="rect">
              <a:avLst/>
            </a:prstGeom>
            <a:noFill/>
            <a:ln w="9525">
              <a:noFill/>
              <a:miter lim="800000"/>
              <a:headEnd/>
              <a:tailEnd/>
            </a:ln>
          </p:spPr>
        </p:pic>
        <p:sp>
          <p:nvSpPr>
            <p:cNvPr id="64527" name="Rectangle 1049"/>
            <p:cNvSpPr>
              <a:spLocks noChangeArrowheads="1"/>
            </p:cNvSpPr>
            <p:nvPr/>
          </p:nvSpPr>
          <p:spPr bwMode="auto">
            <a:xfrm>
              <a:off x="3648" y="1485"/>
              <a:ext cx="864" cy="2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4528" name="Text Box 1050"/>
            <p:cNvSpPr txBox="1">
              <a:spLocks noChangeArrowheads="1"/>
            </p:cNvSpPr>
            <p:nvPr/>
          </p:nvSpPr>
          <p:spPr bwMode="auto">
            <a:xfrm>
              <a:off x="3801" y="1485"/>
              <a:ext cx="618" cy="236"/>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  u</a:t>
              </a:r>
              <a:r>
                <a:rPr lang="en-US" sz="1600" baseline="-25000"/>
                <a:t>X</a:t>
              </a:r>
              <a:r>
                <a:rPr lang="en-US" sz="1600">
                  <a:latin typeface="Comic Sans MS" pitchFamily="-65" charset="0"/>
                </a:rPr>
                <a:t>(</a:t>
              </a:r>
              <a:r>
                <a:rPr lang="en-US" sz="1600" i="1">
                  <a:latin typeface="Times New Roman" pitchFamily="-65" charset="0"/>
                </a:rPr>
                <a:t>x</a:t>
              </a:r>
              <a:r>
                <a:rPr lang="en-US" sz="1600">
                  <a:latin typeface="Comic Sans MS" pitchFamily="-65" charset="0"/>
                </a:rPr>
                <a:t>,b )</a:t>
              </a:r>
            </a:p>
          </p:txBody>
        </p:sp>
        <p:sp>
          <p:nvSpPr>
            <p:cNvPr id="64529" name="Text Box 1051"/>
            <p:cNvSpPr txBox="1">
              <a:spLocks noChangeArrowheads="1"/>
            </p:cNvSpPr>
            <p:nvPr/>
          </p:nvSpPr>
          <p:spPr bwMode="auto">
            <a:xfrm rot="10800000">
              <a:off x="4146" y="1540"/>
              <a:ext cx="318" cy="236"/>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T   </a:t>
              </a:r>
            </a:p>
          </p:txBody>
        </p:sp>
        <p:sp>
          <p:nvSpPr>
            <p:cNvPr id="64530" name="Line 1052"/>
            <p:cNvSpPr>
              <a:spLocks noChangeShapeType="1"/>
            </p:cNvSpPr>
            <p:nvPr/>
          </p:nvSpPr>
          <p:spPr bwMode="auto">
            <a:xfrm flipV="1">
              <a:off x="4485" y="2271"/>
              <a:ext cx="0" cy="129"/>
            </a:xfrm>
            <a:prstGeom prst="line">
              <a:avLst/>
            </a:prstGeom>
            <a:noFill/>
            <a:ln w="9525">
              <a:solidFill>
                <a:schemeClr val="tx1"/>
              </a:solidFill>
              <a:round/>
              <a:headEnd/>
              <a:tailEnd/>
            </a:ln>
          </p:spPr>
          <p:txBody>
            <a:bodyPr>
              <a:prstTxWarp prst="textNoShape">
                <a:avLst/>
              </a:prstTxWarp>
            </a:bodyPr>
            <a:lstStyle/>
            <a:p>
              <a:endParaRPr lang="en-US"/>
            </a:p>
          </p:txBody>
        </p:sp>
        <p:sp>
          <p:nvSpPr>
            <p:cNvPr id="64531" name="Line 1054"/>
            <p:cNvSpPr>
              <a:spLocks noChangeShapeType="1"/>
            </p:cNvSpPr>
            <p:nvPr/>
          </p:nvSpPr>
          <p:spPr bwMode="auto">
            <a:xfrm>
              <a:off x="2928" y="2121"/>
              <a:ext cx="1584" cy="0"/>
            </a:xfrm>
            <a:prstGeom prst="line">
              <a:avLst/>
            </a:prstGeom>
            <a:noFill/>
            <a:ln w="9525">
              <a:solidFill>
                <a:srgbClr val="FF0000"/>
              </a:solidFill>
              <a:round/>
              <a:headEnd/>
              <a:tailEnd/>
            </a:ln>
          </p:spPr>
          <p:txBody>
            <a:bodyPr>
              <a:prstTxWarp prst="textNoShape">
                <a:avLst/>
              </a:prstTxWarp>
            </a:bodyPr>
            <a:lstStyle/>
            <a:p>
              <a:endParaRPr lang="en-US"/>
            </a:p>
          </p:txBody>
        </p:sp>
        <p:sp>
          <p:nvSpPr>
            <p:cNvPr id="64532" name="Line 1055"/>
            <p:cNvSpPr>
              <a:spLocks noChangeShapeType="1"/>
            </p:cNvSpPr>
            <p:nvPr/>
          </p:nvSpPr>
          <p:spPr bwMode="auto">
            <a:xfrm>
              <a:off x="2928" y="2992"/>
              <a:ext cx="1584" cy="0"/>
            </a:xfrm>
            <a:prstGeom prst="line">
              <a:avLst/>
            </a:prstGeom>
            <a:noFill/>
            <a:ln w="9525">
              <a:solidFill>
                <a:srgbClr val="FF0000"/>
              </a:solidFill>
              <a:round/>
              <a:headEnd/>
              <a:tailEnd/>
            </a:ln>
          </p:spPr>
          <p:txBody>
            <a:bodyPr>
              <a:prstTxWarp prst="textNoShape">
                <a:avLst/>
              </a:prstTxWarp>
            </a:bodyPr>
            <a:lstStyle/>
            <a:p>
              <a:endParaRPr lang="en-US"/>
            </a:p>
          </p:txBody>
        </p:sp>
        <p:sp>
          <p:nvSpPr>
            <p:cNvPr id="64533" name="Text Box 1076"/>
            <p:cNvSpPr txBox="1">
              <a:spLocks noChangeArrowheads="1"/>
            </p:cNvSpPr>
            <p:nvPr/>
          </p:nvSpPr>
          <p:spPr bwMode="auto">
            <a:xfrm>
              <a:off x="3082" y="1204"/>
              <a:ext cx="1265" cy="236"/>
            </a:xfrm>
            <a:prstGeom prst="rect">
              <a:avLst/>
            </a:prstGeom>
            <a:noFill/>
            <a:ln w="9525">
              <a:noFill/>
              <a:miter lim="800000"/>
              <a:headEnd/>
              <a:tailEnd/>
            </a:ln>
          </p:spPr>
          <p:txBody>
            <a:bodyPr wrap="none">
              <a:prstTxWarp prst="textNoShape">
                <a:avLst/>
              </a:prstTxWarp>
              <a:spAutoFit/>
            </a:bodyPr>
            <a:lstStyle/>
            <a:p>
              <a:r>
                <a:rPr lang="fr-FR" sz="1600">
                  <a:solidFill>
                    <a:srgbClr val="FF0000"/>
                  </a:solidFill>
                  <a:latin typeface="Comic Sans MS" pitchFamily="-65" charset="0"/>
                </a:rPr>
                <a:t>Target polarization</a:t>
              </a:r>
            </a:p>
          </p:txBody>
        </p:sp>
        <p:sp>
          <p:nvSpPr>
            <p:cNvPr id="64534" name="Line 1075"/>
            <p:cNvSpPr>
              <a:spLocks noChangeShapeType="1"/>
            </p:cNvSpPr>
            <p:nvPr/>
          </p:nvSpPr>
          <p:spPr bwMode="auto">
            <a:xfrm>
              <a:off x="3466" y="1444"/>
              <a:ext cx="624" cy="0"/>
            </a:xfrm>
            <a:prstGeom prst="line">
              <a:avLst/>
            </a:prstGeom>
            <a:noFill/>
            <a:ln w="28575">
              <a:solidFill>
                <a:srgbClr val="FF0000"/>
              </a:solidFill>
              <a:round/>
              <a:headEnd/>
              <a:tailEnd type="arrow" w="med" len="med"/>
            </a:ln>
          </p:spPr>
          <p:txBody>
            <a:bodyPr>
              <a:prstTxWarp prst="textNoShape">
                <a:avLst/>
              </a:prstTxWarp>
            </a:bodyPr>
            <a:lstStyle/>
            <a:p>
              <a:endParaRPr lang="en-US"/>
            </a:p>
          </p:txBody>
        </p:sp>
        <p:sp>
          <p:nvSpPr>
            <p:cNvPr id="64535" name="Line 1053"/>
            <p:cNvSpPr>
              <a:spLocks noChangeShapeType="1"/>
            </p:cNvSpPr>
            <p:nvPr/>
          </p:nvSpPr>
          <p:spPr bwMode="auto">
            <a:xfrm>
              <a:off x="2928" y="3888"/>
              <a:ext cx="1584" cy="0"/>
            </a:xfrm>
            <a:prstGeom prst="line">
              <a:avLst/>
            </a:prstGeom>
            <a:noFill/>
            <a:ln w="9525">
              <a:solidFill>
                <a:srgbClr val="FF0000"/>
              </a:solidFill>
              <a:round/>
              <a:headEnd/>
              <a:tailEnd/>
            </a:ln>
          </p:spPr>
          <p:txBody>
            <a:bodyPr>
              <a:prstTxWarp prst="textNoShape">
                <a:avLst/>
              </a:prstTxWarp>
            </a:bodyPr>
            <a:lstStyle/>
            <a:p>
              <a:endParaRPr lang="en-US"/>
            </a:p>
          </p:txBody>
        </p:sp>
        <p:sp>
          <p:nvSpPr>
            <p:cNvPr id="64536" name="Text Box 1068"/>
            <p:cNvSpPr txBox="1">
              <a:spLocks noChangeArrowheads="1"/>
            </p:cNvSpPr>
            <p:nvPr/>
          </p:nvSpPr>
          <p:spPr bwMode="auto">
            <a:xfrm>
              <a:off x="3254" y="3398"/>
              <a:ext cx="876" cy="236"/>
            </a:xfrm>
            <a:prstGeom prst="rect">
              <a:avLst/>
            </a:prstGeom>
            <a:noFill/>
            <a:ln w="9525">
              <a:noFill/>
              <a:miter lim="800000"/>
              <a:headEnd/>
              <a:tailEnd/>
            </a:ln>
          </p:spPr>
          <p:txBody>
            <a:bodyPr wrap="none">
              <a:prstTxWarp prst="textNoShape">
                <a:avLst/>
              </a:prstTxWarp>
              <a:spAutoFit/>
            </a:bodyPr>
            <a:lstStyle/>
            <a:p>
              <a:r>
                <a:rPr lang="fr-FR" sz="1600">
                  <a:solidFill>
                    <a:srgbClr val="FF0000"/>
                  </a:solidFill>
                  <a:latin typeface="Comic Sans MS" pitchFamily="-65" charset="0"/>
                </a:rPr>
                <a:t>Flavor dipole</a:t>
              </a:r>
            </a:p>
          </p:txBody>
        </p:sp>
        <p:sp>
          <p:nvSpPr>
            <p:cNvPr id="64537" name="Line 1069"/>
            <p:cNvSpPr>
              <a:spLocks noChangeShapeType="1"/>
            </p:cNvSpPr>
            <p:nvPr/>
          </p:nvSpPr>
          <p:spPr bwMode="auto">
            <a:xfrm flipH="1">
              <a:off x="3312" y="3597"/>
              <a:ext cx="240" cy="192"/>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64538" name="Line 1070"/>
            <p:cNvSpPr>
              <a:spLocks noChangeShapeType="1"/>
            </p:cNvSpPr>
            <p:nvPr/>
          </p:nvSpPr>
          <p:spPr bwMode="auto">
            <a:xfrm>
              <a:off x="3744" y="3597"/>
              <a:ext cx="432" cy="336"/>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64539" name="Text Box 46"/>
            <p:cNvSpPr txBox="1">
              <a:spLocks noChangeArrowheads="1"/>
            </p:cNvSpPr>
            <p:nvPr/>
          </p:nvSpPr>
          <p:spPr bwMode="auto">
            <a:xfrm>
              <a:off x="4570" y="3666"/>
              <a:ext cx="720" cy="523"/>
            </a:xfrm>
            <a:prstGeom prst="rect">
              <a:avLst/>
            </a:prstGeom>
            <a:noFill/>
            <a:ln w="9525">
              <a:noFill/>
              <a:miter lim="800000"/>
              <a:headEnd/>
              <a:tailEnd/>
            </a:ln>
          </p:spPr>
          <p:txBody>
            <a:bodyPr>
              <a:prstTxWarp prst="textNoShape">
                <a:avLst/>
              </a:prstTxWarp>
              <a:spAutoFit/>
            </a:bodyPr>
            <a:lstStyle/>
            <a:p>
              <a:r>
                <a:rPr lang="en-US" sz="1600">
                  <a:latin typeface="Comic Sans MS" pitchFamily="-65" charset="0"/>
                </a:rPr>
                <a:t>Shift depends on </a:t>
              </a:r>
              <a:r>
                <a:rPr lang="en-US" sz="1600">
                  <a:latin typeface="Comic Sans MS" pitchFamily="-65" charset="0"/>
                  <a:sym typeface="Symbol" pitchFamily="-65" charset="2"/>
                </a:rPr>
                <a:t>(x,b  )</a:t>
              </a:r>
              <a:endParaRPr lang="en-US" sz="1600">
                <a:latin typeface="Comic Sans MS" pitchFamily="-65" charset="0"/>
              </a:endParaRPr>
            </a:p>
          </p:txBody>
        </p:sp>
        <p:sp>
          <p:nvSpPr>
            <p:cNvPr id="66598" name="Line 47"/>
            <p:cNvSpPr>
              <a:spLocks noChangeShapeType="1"/>
            </p:cNvSpPr>
            <p:nvPr/>
          </p:nvSpPr>
          <p:spPr bwMode="auto">
            <a:xfrm>
              <a:off x="3024" y="3792"/>
              <a:ext cx="1680" cy="0"/>
            </a:xfrm>
            <a:prstGeom prst="line">
              <a:avLst/>
            </a:prstGeom>
            <a:noFill/>
            <a:ln w="9525">
              <a:solidFill>
                <a:schemeClr val="accent4">
                  <a:lumMod val="10000"/>
                </a:schemeClr>
              </a:solidFill>
              <a:round/>
              <a:headEnd/>
              <a:tailEnd/>
            </a:ln>
          </p:spPr>
          <p:txBody>
            <a:bodyPr wrap="none" anchor="ctr">
              <a:prstTxWarp prst="textNoShape">
                <a:avLst/>
              </a:prstTxWarp>
            </a:bodyPr>
            <a:lstStyle/>
            <a:p>
              <a:pPr>
                <a:defRPr/>
              </a:pPr>
              <a:endParaRPr lang="en-US">
                <a:latin typeface="Verdana" charset="0"/>
              </a:endParaRPr>
            </a:p>
          </p:txBody>
        </p:sp>
        <p:sp>
          <p:nvSpPr>
            <p:cNvPr id="64541" name="Line 48"/>
            <p:cNvSpPr>
              <a:spLocks noChangeShapeType="1"/>
            </p:cNvSpPr>
            <p:nvPr/>
          </p:nvSpPr>
          <p:spPr bwMode="auto">
            <a:xfrm>
              <a:off x="3888" y="3936"/>
              <a:ext cx="816" cy="0"/>
            </a:xfrm>
            <a:prstGeom prst="line">
              <a:avLst/>
            </a:prstGeom>
            <a:noFill/>
            <a:ln w="9525">
              <a:solidFill>
                <a:srgbClr val="161616"/>
              </a:solidFill>
              <a:round/>
              <a:headEnd/>
              <a:tailEnd/>
            </a:ln>
          </p:spPr>
          <p:txBody>
            <a:bodyPr wrap="none" anchor="ctr">
              <a:prstTxWarp prst="textNoShape">
                <a:avLst/>
              </a:prstTxWarp>
            </a:bodyPr>
            <a:lstStyle/>
            <a:p>
              <a:endParaRPr lang="en-US"/>
            </a:p>
          </p:txBody>
        </p:sp>
        <p:sp>
          <p:nvSpPr>
            <p:cNvPr id="64542" name="Text Box 1051"/>
            <p:cNvSpPr txBox="1">
              <a:spLocks noChangeArrowheads="1"/>
            </p:cNvSpPr>
            <p:nvPr/>
          </p:nvSpPr>
          <p:spPr bwMode="auto">
            <a:xfrm rot="10800000">
              <a:off x="4972" y="3988"/>
              <a:ext cx="318" cy="236"/>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T   </a:t>
              </a:r>
            </a:p>
          </p:txBody>
        </p:sp>
      </p:grpSp>
      <p:sp>
        <p:nvSpPr>
          <p:cNvPr id="46" name="Date Placeholder 45"/>
          <p:cNvSpPr>
            <a:spLocks noGrp="1"/>
          </p:cNvSpPr>
          <p:nvPr>
            <p:ph type="dt" sz="half" idx="10"/>
          </p:nvPr>
        </p:nvSpPr>
        <p:spPr/>
        <p:txBody>
          <a:bodyPr/>
          <a:lstStyle/>
          <a:p>
            <a:pPr>
              <a:defRPr/>
            </a:pPr>
            <a:r>
              <a:rPr lang="en-US" smtClean="0"/>
              <a:t>3/25/09</a:t>
            </a:r>
            <a:endParaRPr lang="en-US"/>
          </a:p>
        </p:txBody>
      </p:sp>
      <p:sp>
        <p:nvSpPr>
          <p:cNvPr id="47" name="Slide Number Placeholder 46"/>
          <p:cNvSpPr>
            <a:spLocks noGrp="1"/>
          </p:cNvSpPr>
          <p:nvPr>
            <p:ph type="sldNum" sz="quarter" idx="12"/>
          </p:nvPr>
        </p:nvSpPr>
        <p:spPr/>
        <p:txBody>
          <a:bodyPr/>
          <a:lstStyle/>
          <a:p>
            <a:pPr>
              <a:defRPr/>
            </a:pPr>
            <a:fld id="{047E1535-49FE-5E47-89C7-76CCF1E19C97}" type="slidenum">
              <a:rPr lang="en-US" smtClean="0"/>
              <a:pPr>
                <a:defRPr/>
              </a:pPr>
              <a:t>11</a:t>
            </a:fld>
            <a:endParaRPr lang="en-US"/>
          </a:p>
        </p:txBody>
      </p:sp>
      <p:sp>
        <p:nvSpPr>
          <p:cNvPr id="48" name="Footer Placeholder 47"/>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11213" y="76200"/>
            <a:ext cx="7389812" cy="954088"/>
          </a:xfrm>
          <a:prstGeom prst="rect">
            <a:avLst/>
          </a:prstGeom>
          <a:noFill/>
          <a:ln w="28575">
            <a:noFill/>
            <a:miter lim="800000"/>
            <a:headEnd/>
            <a:tailEnd/>
          </a:ln>
        </p:spPr>
        <p:txBody>
          <a:bodyPr wrap="none">
            <a:prstTxWarp prst="textNoShape">
              <a:avLst/>
            </a:prstTxWarp>
            <a:spAutoFit/>
          </a:bodyPr>
          <a:lstStyle/>
          <a:p>
            <a:pPr>
              <a:defRPr/>
            </a:pPr>
            <a:r>
              <a:rPr lang="en-US" sz="2800" dirty="0">
                <a:solidFill>
                  <a:srgbClr val="FFFFFF"/>
                </a:solidFill>
                <a:effectLst>
                  <a:outerShdw blurRad="50800" dist="38100" dir="2700000" algn="tl" rotWithShape="0">
                    <a:srgbClr val="000000"/>
                  </a:outerShdw>
                </a:effectLst>
                <a:latin typeface="+mj-lt"/>
              </a:rPr>
              <a:t>Deeply Virtual Exclusive Processes - </a:t>
            </a:r>
          </a:p>
          <a:p>
            <a:pPr>
              <a:defRPr/>
            </a:pPr>
            <a:r>
              <a:rPr lang="en-US" sz="2800" dirty="0">
                <a:solidFill>
                  <a:srgbClr val="FFFFFF"/>
                </a:solidFill>
                <a:effectLst>
                  <a:outerShdw blurRad="50800" dist="38100" dir="2700000" algn="tl" rotWithShape="0">
                    <a:srgbClr val="000000"/>
                  </a:outerShdw>
                </a:effectLst>
                <a:latin typeface="+mj-lt"/>
              </a:rPr>
              <a:t>Kinematics Coverage of the 12 GeV Upgrade</a:t>
            </a:r>
          </a:p>
        </p:txBody>
      </p:sp>
      <p:sp>
        <p:nvSpPr>
          <p:cNvPr id="53253" name="Line 9"/>
          <p:cNvSpPr>
            <a:spLocks noChangeShapeType="1"/>
          </p:cNvSpPr>
          <p:nvPr/>
        </p:nvSpPr>
        <p:spPr bwMode="auto">
          <a:xfrm>
            <a:off x="0" y="9906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7" name="Rectangle 12"/>
          <p:cNvSpPr>
            <a:spLocks noChangeArrowheads="1"/>
          </p:cNvSpPr>
          <p:nvPr/>
        </p:nvSpPr>
        <p:spPr bwMode="auto">
          <a:xfrm>
            <a:off x="1778000" y="1398588"/>
            <a:ext cx="5581650" cy="4471987"/>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8" name="Line 13"/>
          <p:cNvSpPr>
            <a:spLocks noChangeShapeType="1"/>
          </p:cNvSpPr>
          <p:nvPr/>
        </p:nvSpPr>
        <p:spPr bwMode="auto">
          <a:xfrm>
            <a:off x="4465638" y="1295400"/>
            <a:ext cx="3175" cy="4090988"/>
          </a:xfrm>
          <a:prstGeom prst="line">
            <a:avLst/>
          </a:prstGeom>
          <a:noFill/>
          <a:ln w="19050">
            <a:solidFill>
              <a:schemeClr val="accent1"/>
            </a:solidFill>
            <a:prstDash val="dash"/>
            <a:round/>
            <a:headEnd/>
            <a:tailEnd/>
          </a:ln>
          <a:effectLst/>
        </p:spPr>
        <p:txBody>
          <a:bodyPr>
            <a:prstTxWarp prst="textNoShape">
              <a:avLst/>
            </a:prstTxWarp>
          </a:bodyPr>
          <a:lstStyle/>
          <a:p>
            <a:endParaRPr lang="en-US"/>
          </a:p>
        </p:txBody>
      </p:sp>
      <p:grpSp>
        <p:nvGrpSpPr>
          <p:cNvPr id="39" name="Group 14"/>
          <p:cNvGrpSpPr>
            <a:grpSpLocks/>
          </p:cNvGrpSpPr>
          <p:nvPr/>
        </p:nvGrpSpPr>
        <p:grpSpPr bwMode="auto">
          <a:xfrm>
            <a:off x="2530475" y="1457325"/>
            <a:ext cx="1235075" cy="3514725"/>
            <a:chOff x="1004" y="1008"/>
            <a:chExt cx="965" cy="2640"/>
          </a:xfrm>
        </p:grpSpPr>
        <p:sp>
          <p:nvSpPr>
            <p:cNvPr id="40" name="Line 15"/>
            <p:cNvSpPr>
              <a:spLocks noChangeShapeType="1"/>
            </p:cNvSpPr>
            <p:nvPr/>
          </p:nvSpPr>
          <p:spPr bwMode="auto">
            <a:xfrm>
              <a:off x="1004" y="1008"/>
              <a:ext cx="0" cy="2640"/>
            </a:xfrm>
            <a:prstGeom prst="line">
              <a:avLst/>
            </a:prstGeom>
            <a:noFill/>
            <a:ln w="57150">
              <a:solidFill>
                <a:srgbClr val="6699FF"/>
              </a:solidFill>
              <a:round/>
              <a:headEnd/>
              <a:tailEnd/>
            </a:ln>
            <a:effectLst/>
          </p:spPr>
          <p:txBody>
            <a:bodyPr>
              <a:prstTxWarp prst="textNoShape">
                <a:avLst/>
              </a:prstTxWarp>
            </a:bodyPr>
            <a:lstStyle/>
            <a:p>
              <a:endParaRPr lang="en-US"/>
            </a:p>
          </p:txBody>
        </p:sp>
        <p:sp>
          <p:nvSpPr>
            <p:cNvPr id="41" name="Text Box 16"/>
            <p:cNvSpPr txBox="1">
              <a:spLocks noChangeArrowheads="1"/>
            </p:cNvSpPr>
            <p:nvPr/>
          </p:nvSpPr>
          <p:spPr bwMode="auto">
            <a:xfrm>
              <a:off x="1054" y="1113"/>
              <a:ext cx="915" cy="290"/>
            </a:xfrm>
            <a:prstGeom prst="rect">
              <a:avLst/>
            </a:prstGeom>
            <a:noFill/>
            <a:ln w="19050">
              <a:solidFill>
                <a:srgbClr val="6699FF"/>
              </a:solidFill>
              <a:miter lim="800000"/>
              <a:headEnd/>
              <a:tailEnd/>
            </a:ln>
            <a:effectLst/>
          </p:spPr>
          <p:txBody>
            <a:bodyPr wrap="none">
              <a:prstTxWarp prst="textNoShape">
                <a:avLst/>
              </a:prstTxWarp>
              <a:spAutoFit/>
            </a:bodyPr>
            <a:lstStyle/>
            <a:p>
              <a:pPr algn="ctr" eaLnBrk="1" hangingPunct="1"/>
              <a:r>
                <a:rPr lang="en-US">
                  <a:solidFill>
                    <a:srgbClr val="0000CC"/>
                  </a:solidFill>
                  <a:latin typeface="Times New Roman" pitchFamily="-65" charset="0"/>
                </a:rPr>
                <a:t>H1, ZEUS</a:t>
              </a:r>
            </a:p>
          </p:txBody>
        </p:sp>
        <p:sp>
          <p:nvSpPr>
            <p:cNvPr id="42" name="Line 17"/>
            <p:cNvSpPr>
              <a:spLocks noChangeShapeType="1"/>
            </p:cNvSpPr>
            <p:nvPr/>
          </p:nvSpPr>
          <p:spPr bwMode="auto">
            <a:xfrm flipH="1">
              <a:off x="1100" y="1296"/>
              <a:ext cx="96" cy="96"/>
            </a:xfrm>
            <a:prstGeom prst="line">
              <a:avLst/>
            </a:prstGeom>
            <a:noFill/>
            <a:ln w="38100">
              <a:noFill/>
              <a:round/>
              <a:headEnd/>
              <a:tailEnd type="triangle" w="med" len="med"/>
            </a:ln>
            <a:effectLst/>
          </p:spPr>
          <p:txBody>
            <a:bodyPr>
              <a:prstTxWarp prst="textNoShape">
                <a:avLst/>
              </a:prstTxWarp>
            </a:bodyPr>
            <a:lstStyle/>
            <a:p>
              <a:endParaRPr lang="en-US"/>
            </a:p>
          </p:txBody>
        </p:sp>
        <p:sp>
          <p:nvSpPr>
            <p:cNvPr id="43" name="Line 18"/>
            <p:cNvSpPr>
              <a:spLocks noChangeShapeType="1"/>
            </p:cNvSpPr>
            <p:nvPr/>
          </p:nvSpPr>
          <p:spPr bwMode="auto">
            <a:xfrm flipH="1">
              <a:off x="1008" y="1344"/>
              <a:ext cx="144" cy="96"/>
            </a:xfrm>
            <a:prstGeom prst="line">
              <a:avLst/>
            </a:prstGeom>
            <a:noFill/>
            <a:ln w="28575">
              <a:solidFill>
                <a:srgbClr val="6699FF"/>
              </a:solidFill>
              <a:round/>
              <a:headEnd/>
              <a:tailEnd type="triangle" w="med" len="med"/>
            </a:ln>
            <a:effectLst/>
          </p:spPr>
          <p:txBody>
            <a:bodyPr>
              <a:prstTxWarp prst="textNoShape">
                <a:avLst/>
              </a:prstTxWarp>
            </a:bodyPr>
            <a:lstStyle/>
            <a:p>
              <a:endParaRPr lang="en-US"/>
            </a:p>
          </p:txBody>
        </p:sp>
      </p:grpSp>
      <p:sp>
        <p:nvSpPr>
          <p:cNvPr id="44" name="Rectangle 19"/>
          <p:cNvSpPr>
            <a:spLocks noChangeArrowheads="1"/>
          </p:cNvSpPr>
          <p:nvPr/>
        </p:nvSpPr>
        <p:spPr bwMode="auto">
          <a:xfrm rot="19717453">
            <a:off x="5167313" y="2555875"/>
            <a:ext cx="1814512" cy="319088"/>
          </a:xfrm>
          <a:prstGeom prst="rect">
            <a:avLst/>
          </a:prstGeom>
          <a:solidFill>
            <a:srgbClr val="FFFF00"/>
          </a:solidFill>
          <a:ln w="28575">
            <a:noFill/>
            <a:miter lim="800000"/>
            <a:headEnd/>
            <a:tailEnd/>
          </a:ln>
          <a:effectLst/>
        </p:spPr>
        <p:txBody>
          <a:bodyPr wrap="none" anchor="ctr">
            <a:prstTxWarp prst="textNoShape">
              <a:avLst/>
            </a:prstTxWarp>
          </a:bodyPr>
          <a:lstStyle/>
          <a:p>
            <a:endParaRPr lang="en-US"/>
          </a:p>
        </p:txBody>
      </p:sp>
      <p:sp>
        <p:nvSpPr>
          <p:cNvPr id="45" name="Text Box 20"/>
          <p:cNvSpPr txBox="1">
            <a:spLocks noChangeArrowheads="1"/>
          </p:cNvSpPr>
          <p:nvPr/>
        </p:nvSpPr>
        <p:spPr bwMode="auto">
          <a:xfrm rot="19611180">
            <a:off x="4827588" y="2605088"/>
            <a:ext cx="2216150" cy="457200"/>
          </a:xfrm>
          <a:prstGeom prst="rect">
            <a:avLst/>
          </a:prstGeom>
          <a:noFill/>
          <a:ln w="28575">
            <a:noFill/>
            <a:miter lim="800000"/>
            <a:headEnd/>
            <a:tailEnd/>
          </a:ln>
          <a:effectLst/>
        </p:spPr>
        <p:txBody>
          <a:bodyPr wrap="none">
            <a:prstTxWarp prst="textNoShape">
              <a:avLst/>
            </a:prstTxWarp>
            <a:spAutoFit/>
          </a:bodyPr>
          <a:lstStyle/>
          <a:p>
            <a:pPr algn="ctr"/>
            <a:r>
              <a:rPr lang="en-US" sz="2400" b="1" i="1">
                <a:solidFill>
                  <a:srgbClr val="FF0000"/>
                </a:solidFill>
                <a:latin typeface="Arial" pitchFamily="-65" charset="0"/>
              </a:rPr>
              <a:t>JLab Upgrade</a:t>
            </a:r>
          </a:p>
        </p:txBody>
      </p:sp>
      <p:pic>
        <p:nvPicPr>
          <p:cNvPr id="46" name="Picture 21" descr="dvcs_11gev"/>
          <p:cNvPicPr>
            <a:picLocks noChangeAspect="1" noChangeArrowheads="1"/>
          </p:cNvPicPr>
          <p:nvPr/>
        </p:nvPicPr>
        <p:blipFill>
          <a:blip r:embed="rId4"/>
          <a:srcRect t="15898" r="8911"/>
          <a:stretch>
            <a:fillRect/>
          </a:stretch>
        </p:blipFill>
        <p:spPr bwMode="auto">
          <a:xfrm>
            <a:off x="1676400" y="1398588"/>
            <a:ext cx="5646738" cy="4506912"/>
          </a:xfrm>
          <a:prstGeom prst="rect">
            <a:avLst/>
          </a:prstGeom>
          <a:noFill/>
        </p:spPr>
      </p:pic>
      <p:sp>
        <p:nvSpPr>
          <p:cNvPr id="47" name="Freeform 22"/>
          <p:cNvSpPr>
            <a:spLocks/>
          </p:cNvSpPr>
          <p:nvPr/>
        </p:nvSpPr>
        <p:spPr bwMode="auto">
          <a:xfrm>
            <a:off x="2590800" y="1909763"/>
            <a:ext cx="4572000" cy="3195637"/>
          </a:xfrm>
          <a:custGeom>
            <a:avLst/>
            <a:gdLst/>
            <a:ahLst/>
            <a:cxnLst>
              <a:cxn ang="0">
                <a:pos x="136" y="2328"/>
              </a:cxn>
              <a:cxn ang="0">
                <a:pos x="616" y="1800"/>
              </a:cxn>
              <a:cxn ang="0">
                <a:pos x="1192" y="1320"/>
              </a:cxn>
              <a:cxn ang="0">
                <a:pos x="2296" y="504"/>
              </a:cxn>
              <a:cxn ang="0">
                <a:pos x="2920" y="120"/>
              </a:cxn>
              <a:cxn ang="0">
                <a:pos x="3208" y="24"/>
              </a:cxn>
              <a:cxn ang="0">
                <a:pos x="3400" y="24"/>
              </a:cxn>
              <a:cxn ang="0">
                <a:pos x="3544" y="168"/>
              </a:cxn>
              <a:cxn ang="0">
                <a:pos x="3592" y="312"/>
              </a:cxn>
              <a:cxn ang="0">
                <a:pos x="3592" y="456"/>
              </a:cxn>
              <a:cxn ang="0">
                <a:pos x="3592" y="552"/>
              </a:cxn>
              <a:cxn ang="0">
                <a:pos x="3544" y="696"/>
              </a:cxn>
              <a:cxn ang="0">
                <a:pos x="3448" y="840"/>
              </a:cxn>
              <a:cxn ang="0">
                <a:pos x="3112" y="1272"/>
              </a:cxn>
              <a:cxn ang="0">
                <a:pos x="2392" y="1800"/>
              </a:cxn>
              <a:cxn ang="0">
                <a:pos x="1432" y="2280"/>
              </a:cxn>
              <a:cxn ang="0">
                <a:pos x="136" y="2328"/>
              </a:cxn>
            </a:cxnLst>
            <a:rect l="0" t="0" r="r" b="b"/>
            <a:pathLst>
              <a:path w="3600" h="2408">
                <a:moveTo>
                  <a:pt x="136" y="2328"/>
                </a:moveTo>
                <a:cubicBezTo>
                  <a:pt x="0" y="2248"/>
                  <a:pt x="440" y="1968"/>
                  <a:pt x="616" y="1800"/>
                </a:cubicBezTo>
                <a:cubicBezTo>
                  <a:pt x="792" y="1632"/>
                  <a:pt x="912" y="1536"/>
                  <a:pt x="1192" y="1320"/>
                </a:cubicBezTo>
                <a:cubicBezTo>
                  <a:pt x="1472" y="1104"/>
                  <a:pt x="2008" y="704"/>
                  <a:pt x="2296" y="504"/>
                </a:cubicBezTo>
                <a:cubicBezTo>
                  <a:pt x="2584" y="304"/>
                  <a:pt x="2768" y="200"/>
                  <a:pt x="2920" y="120"/>
                </a:cubicBezTo>
                <a:cubicBezTo>
                  <a:pt x="3072" y="40"/>
                  <a:pt x="3128" y="40"/>
                  <a:pt x="3208" y="24"/>
                </a:cubicBezTo>
                <a:cubicBezTo>
                  <a:pt x="3288" y="8"/>
                  <a:pt x="3344" y="0"/>
                  <a:pt x="3400" y="24"/>
                </a:cubicBezTo>
                <a:cubicBezTo>
                  <a:pt x="3456" y="48"/>
                  <a:pt x="3512" y="120"/>
                  <a:pt x="3544" y="168"/>
                </a:cubicBezTo>
                <a:cubicBezTo>
                  <a:pt x="3576" y="216"/>
                  <a:pt x="3584" y="264"/>
                  <a:pt x="3592" y="312"/>
                </a:cubicBezTo>
                <a:cubicBezTo>
                  <a:pt x="3600" y="360"/>
                  <a:pt x="3592" y="416"/>
                  <a:pt x="3592" y="456"/>
                </a:cubicBezTo>
                <a:cubicBezTo>
                  <a:pt x="3592" y="496"/>
                  <a:pt x="3600" y="512"/>
                  <a:pt x="3592" y="552"/>
                </a:cubicBezTo>
                <a:cubicBezTo>
                  <a:pt x="3584" y="592"/>
                  <a:pt x="3568" y="648"/>
                  <a:pt x="3544" y="696"/>
                </a:cubicBezTo>
                <a:cubicBezTo>
                  <a:pt x="3520" y="744"/>
                  <a:pt x="3520" y="744"/>
                  <a:pt x="3448" y="840"/>
                </a:cubicBezTo>
                <a:cubicBezTo>
                  <a:pt x="3376" y="936"/>
                  <a:pt x="3288" y="1112"/>
                  <a:pt x="3112" y="1272"/>
                </a:cubicBezTo>
                <a:cubicBezTo>
                  <a:pt x="2936" y="1432"/>
                  <a:pt x="2672" y="1632"/>
                  <a:pt x="2392" y="1800"/>
                </a:cubicBezTo>
                <a:cubicBezTo>
                  <a:pt x="2112" y="1968"/>
                  <a:pt x="1808" y="2192"/>
                  <a:pt x="1432" y="2280"/>
                </a:cubicBezTo>
                <a:cubicBezTo>
                  <a:pt x="1056" y="2368"/>
                  <a:pt x="272" y="2408"/>
                  <a:pt x="136" y="2328"/>
                </a:cubicBezTo>
                <a:close/>
              </a:path>
            </a:pathLst>
          </a:custGeom>
          <a:solidFill>
            <a:srgbClr val="FFFF00">
              <a:alpha val="50000"/>
            </a:srgbClr>
          </a:solidFill>
          <a:ln w="28575" cap="flat" cmpd="sng">
            <a:solidFill>
              <a:schemeClr val="bg2"/>
            </a:solidFill>
            <a:prstDash val="sysDot"/>
            <a:round/>
            <a:headEnd/>
            <a:tailEnd/>
          </a:ln>
          <a:effectLst/>
        </p:spPr>
        <p:txBody>
          <a:bodyPr>
            <a:prstTxWarp prst="textNoShape">
              <a:avLst/>
            </a:prstTxWarp>
          </a:bodyPr>
          <a:lstStyle/>
          <a:p>
            <a:endParaRPr lang="en-US"/>
          </a:p>
        </p:txBody>
      </p:sp>
      <p:sp>
        <p:nvSpPr>
          <p:cNvPr id="48" name="Line 23"/>
          <p:cNvSpPr>
            <a:spLocks noChangeShapeType="1"/>
          </p:cNvSpPr>
          <p:nvPr/>
        </p:nvSpPr>
        <p:spPr bwMode="auto">
          <a:xfrm>
            <a:off x="2455863" y="1514475"/>
            <a:ext cx="1587" cy="3514725"/>
          </a:xfrm>
          <a:prstGeom prst="line">
            <a:avLst/>
          </a:prstGeom>
          <a:noFill/>
          <a:ln w="57150">
            <a:solidFill>
              <a:srgbClr val="6699FF"/>
            </a:solidFill>
            <a:round/>
            <a:headEnd/>
            <a:tailEnd/>
          </a:ln>
          <a:effectLst/>
        </p:spPr>
        <p:txBody>
          <a:bodyPr>
            <a:prstTxWarp prst="textNoShape">
              <a:avLst/>
            </a:prstTxWarp>
          </a:bodyPr>
          <a:lstStyle/>
          <a:p>
            <a:endParaRPr lang="en-US"/>
          </a:p>
        </p:txBody>
      </p:sp>
      <p:sp>
        <p:nvSpPr>
          <p:cNvPr id="49" name="Text Box 24"/>
          <p:cNvSpPr txBox="1">
            <a:spLocks noChangeArrowheads="1"/>
          </p:cNvSpPr>
          <p:nvPr/>
        </p:nvSpPr>
        <p:spPr bwMode="auto">
          <a:xfrm>
            <a:off x="2759075" y="1506538"/>
            <a:ext cx="1096963" cy="336550"/>
          </a:xfrm>
          <a:prstGeom prst="rect">
            <a:avLst/>
          </a:prstGeom>
          <a:noFill/>
          <a:ln w="19050">
            <a:noFill/>
            <a:miter lim="800000"/>
            <a:headEnd/>
            <a:tailEnd/>
          </a:ln>
          <a:effectLst/>
        </p:spPr>
        <p:txBody>
          <a:bodyPr wrap="none">
            <a:prstTxWarp prst="textNoShape">
              <a:avLst/>
            </a:prstTxWarp>
            <a:spAutoFit/>
          </a:bodyPr>
          <a:lstStyle/>
          <a:p>
            <a:pPr algn="ctr" eaLnBrk="1" hangingPunct="1"/>
            <a:r>
              <a:rPr lang="en-US" sz="1600" b="1" i="1">
                <a:solidFill>
                  <a:srgbClr val="0000CC"/>
                </a:solidFill>
                <a:latin typeface="Arial" pitchFamily="-65" charset="0"/>
              </a:rPr>
              <a:t>H1, ZEUS</a:t>
            </a:r>
          </a:p>
        </p:txBody>
      </p:sp>
      <p:sp>
        <p:nvSpPr>
          <p:cNvPr id="50" name="Line 25"/>
          <p:cNvSpPr>
            <a:spLocks noChangeShapeType="1"/>
          </p:cNvSpPr>
          <p:nvPr/>
        </p:nvSpPr>
        <p:spPr bwMode="auto">
          <a:xfrm flipH="1">
            <a:off x="2600325" y="1611313"/>
            <a:ext cx="122238" cy="127000"/>
          </a:xfrm>
          <a:prstGeom prst="line">
            <a:avLst/>
          </a:prstGeom>
          <a:noFill/>
          <a:ln w="38100">
            <a:noFill/>
            <a:round/>
            <a:headEnd/>
            <a:tailEnd type="triangle" w="med" len="med"/>
          </a:ln>
          <a:effectLst/>
        </p:spPr>
        <p:txBody>
          <a:bodyPr>
            <a:prstTxWarp prst="textNoShape">
              <a:avLst/>
            </a:prstTxWarp>
          </a:bodyPr>
          <a:lstStyle/>
          <a:p>
            <a:endParaRPr lang="en-US"/>
          </a:p>
        </p:txBody>
      </p:sp>
      <p:sp>
        <p:nvSpPr>
          <p:cNvPr id="51" name="Line 26"/>
          <p:cNvSpPr>
            <a:spLocks noChangeShapeType="1"/>
          </p:cNvSpPr>
          <p:nvPr/>
        </p:nvSpPr>
        <p:spPr bwMode="auto">
          <a:xfrm flipH="1">
            <a:off x="2487613" y="1679575"/>
            <a:ext cx="300037" cy="127000"/>
          </a:xfrm>
          <a:prstGeom prst="line">
            <a:avLst/>
          </a:prstGeom>
          <a:noFill/>
          <a:ln w="28575">
            <a:solidFill>
              <a:srgbClr val="6699FF"/>
            </a:solidFill>
            <a:round/>
            <a:headEnd/>
            <a:tailEnd type="triangle" w="med" len="med"/>
          </a:ln>
          <a:effectLst/>
        </p:spPr>
        <p:txBody>
          <a:bodyPr>
            <a:prstTxWarp prst="textNoShape">
              <a:avLst/>
            </a:prstTxWarp>
          </a:bodyPr>
          <a:lstStyle/>
          <a:p>
            <a:endParaRPr lang="en-US"/>
          </a:p>
        </p:txBody>
      </p:sp>
      <p:sp>
        <p:nvSpPr>
          <p:cNvPr id="52" name="Freeform 27"/>
          <p:cNvSpPr>
            <a:spLocks/>
          </p:cNvSpPr>
          <p:nvPr/>
        </p:nvSpPr>
        <p:spPr bwMode="auto">
          <a:xfrm>
            <a:off x="2457450" y="1385888"/>
            <a:ext cx="123825" cy="3643312"/>
          </a:xfrm>
          <a:custGeom>
            <a:avLst/>
            <a:gdLst/>
            <a:ahLst/>
            <a:cxnLst>
              <a:cxn ang="0">
                <a:pos x="0" y="3016"/>
              </a:cxn>
              <a:cxn ang="0">
                <a:pos x="144" y="424"/>
              </a:cxn>
              <a:cxn ang="0">
                <a:pos x="144" y="472"/>
              </a:cxn>
            </a:cxnLst>
            <a:rect l="0" t="0" r="r" b="b"/>
            <a:pathLst>
              <a:path w="168" h="3016">
                <a:moveTo>
                  <a:pt x="0" y="3016"/>
                </a:moveTo>
                <a:cubicBezTo>
                  <a:pt x="60" y="1932"/>
                  <a:pt x="120" y="848"/>
                  <a:pt x="144" y="424"/>
                </a:cubicBezTo>
                <a:cubicBezTo>
                  <a:pt x="168" y="0"/>
                  <a:pt x="156" y="236"/>
                  <a:pt x="144" y="472"/>
                </a:cubicBezTo>
              </a:path>
            </a:pathLst>
          </a:custGeom>
          <a:noFill/>
          <a:ln w="28575" cap="flat" cmpd="sng">
            <a:solidFill>
              <a:srgbClr val="FF0000"/>
            </a:solidFill>
            <a:prstDash val="sysDot"/>
            <a:round/>
            <a:headEnd/>
            <a:tailEnd/>
          </a:ln>
          <a:effectLst/>
        </p:spPr>
        <p:txBody>
          <a:bodyPr>
            <a:prstTxWarp prst="textNoShape">
              <a:avLst/>
            </a:prstTxWarp>
          </a:bodyPr>
          <a:lstStyle/>
          <a:p>
            <a:endParaRPr lang="en-US"/>
          </a:p>
        </p:txBody>
      </p:sp>
      <p:sp>
        <p:nvSpPr>
          <p:cNvPr id="53" name="Text Box 28"/>
          <p:cNvSpPr txBox="1">
            <a:spLocks noChangeArrowheads="1"/>
          </p:cNvSpPr>
          <p:nvPr/>
        </p:nvSpPr>
        <p:spPr bwMode="auto">
          <a:xfrm rot="19537752">
            <a:off x="5022450" y="2849993"/>
            <a:ext cx="1841500" cy="366713"/>
          </a:xfrm>
          <a:prstGeom prst="rect">
            <a:avLst/>
          </a:prstGeom>
          <a:solidFill>
            <a:srgbClr val="FFFF00"/>
          </a:solidFill>
          <a:ln w="9525">
            <a:noFill/>
            <a:miter lim="800000"/>
            <a:headEnd/>
            <a:tailEnd/>
          </a:ln>
          <a:effectLst/>
        </p:spPr>
        <p:txBody>
          <a:bodyPr wrap="none">
            <a:prstTxWarp prst="textNoShape">
              <a:avLst/>
            </a:prstTxWarp>
            <a:spAutoFit/>
          </a:bodyPr>
          <a:lstStyle/>
          <a:p>
            <a:pPr eaLnBrk="1" hangingPunct="1"/>
            <a:r>
              <a:rPr lang="en-US" b="1" i="1" dirty="0">
                <a:solidFill>
                  <a:srgbClr val="000000"/>
                </a:solidFill>
                <a:latin typeface="Arial" pitchFamily="-65" charset="0"/>
              </a:rPr>
              <a:t>JLab @ 12 GeV</a:t>
            </a:r>
          </a:p>
        </p:txBody>
      </p:sp>
      <p:sp>
        <p:nvSpPr>
          <p:cNvPr id="54" name="Text Box 30"/>
          <p:cNvSpPr txBox="1">
            <a:spLocks noChangeArrowheads="1"/>
          </p:cNvSpPr>
          <p:nvPr/>
        </p:nvSpPr>
        <p:spPr bwMode="auto">
          <a:xfrm rot="18088550">
            <a:off x="3216276" y="2005012"/>
            <a:ext cx="1039812" cy="366713"/>
          </a:xfrm>
          <a:prstGeom prst="rect">
            <a:avLst/>
          </a:prstGeom>
          <a:solidFill>
            <a:schemeClr val="tx1"/>
          </a:solidFill>
          <a:ln w="9525">
            <a:noFill/>
            <a:miter lim="800000"/>
            <a:headEnd/>
            <a:tailEnd/>
          </a:ln>
          <a:effectLst/>
        </p:spPr>
        <p:txBody>
          <a:bodyPr wrap="none">
            <a:prstTxWarp prst="textNoShape">
              <a:avLst/>
            </a:prstTxWarp>
            <a:spAutoFit/>
          </a:bodyPr>
          <a:lstStyle/>
          <a:p>
            <a:pPr eaLnBrk="1" hangingPunct="1"/>
            <a:r>
              <a:rPr lang="en-US" sz="1400">
                <a:solidFill>
                  <a:srgbClr val="000000"/>
                </a:solidFill>
                <a:latin typeface="Arial" pitchFamily="-65" charset="0"/>
              </a:rPr>
              <a:t>27 GeV</a:t>
            </a:r>
            <a:r>
              <a:rPr lang="en-US">
                <a:solidFill>
                  <a:srgbClr val="000000"/>
                </a:solidFill>
                <a:latin typeface="Arial" pitchFamily="-65" charset="0"/>
              </a:rPr>
              <a:t>    </a:t>
            </a:r>
          </a:p>
        </p:txBody>
      </p:sp>
      <p:sp>
        <p:nvSpPr>
          <p:cNvPr id="55" name="Text Box 31"/>
          <p:cNvSpPr txBox="1">
            <a:spLocks noChangeArrowheads="1"/>
          </p:cNvSpPr>
          <p:nvPr/>
        </p:nvSpPr>
        <p:spPr bwMode="auto">
          <a:xfrm rot="16762891">
            <a:off x="2451894" y="2177257"/>
            <a:ext cx="884237" cy="30480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a:solidFill>
                  <a:srgbClr val="FF0000"/>
                </a:solidFill>
                <a:latin typeface="Arial" pitchFamily="-65" charset="0"/>
              </a:rPr>
              <a:t>200 GeV</a:t>
            </a:r>
          </a:p>
        </p:txBody>
      </p:sp>
      <p:sp>
        <p:nvSpPr>
          <p:cNvPr id="56" name="Text Box 32"/>
          <p:cNvSpPr txBox="1">
            <a:spLocks noChangeArrowheads="1"/>
          </p:cNvSpPr>
          <p:nvPr/>
        </p:nvSpPr>
        <p:spPr bwMode="auto">
          <a:xfrm rot="18754976">
            <a:off x="6119812" y="3576638"/>
            <a:ext cx="1057275" cy="304800"/>
          </a:xfrm>
          <a:prstGeom prst="rect">
            <a:avLst/>
          </a:prstGeom>
          <a:solidFill>
            <a:schemeClr val="tx1"/>
          </a:solidFill>
          <a:ln w="9525">
            <a:noFill/>
            <a:miter lim="800000"/>
            <a:headEnd/>
            <a:tailEnd/>
          </a:ln>
          <a:effectLst/>
        </p:spPr>
        <p:txBody>
          <a:bodyPr wrap="none">
            <a:prstTxWarp prst="textNoShape">
              <a:avLst/>
            </a:prstTxWarp>
            <a:spAutoFit/>
          </a:bodyPr>
          <a:lstStyle/>
          <a:p>
            <a:pPr eaLnBrk="1" hangingPunct="1"/>
            <a:r>
              <a:rPr lang="en-US" sz="1400">
                <a:solidFill>
                  <a:srgbClr val="000000"/>
                </a:solidFill>
                <a:latin typeface="Arial" pitchFamily="-65" charset="0"/>
              </a:rPr>
              <a:t>W = 2 GeV</a:t>
            </a:r>
          </a:p>
        </p:txBody>
      </p:sp>
      <p:sp>
        <p:nvSpPr>
          <p:cNvPr id="57" name="Text Box 33"/>
          <p:cNvSpPr txBox="1">
            <a:spLocks noChangeArrowheads="1"/>
          </p:cNvSpPr>
          <p:nvPr/>
        </p:nvSpPr>
        <p:spPr bwMode="auto">
          <a:xfrm>
            <a:off x="6985000" y="5357813"/>
            <a:ext cx="501650" cy="366712"/>
          </a:xfrm>
          <a:prstGeom prst="rect">
            <a:avLst/>
          </a:prstGeom>
          <a:noFill/>
          <a:ln w="9525">
            <a:noFill/>
            <a:miter lim="800000"/>
            <a:headEnd/>
            <a:tailEnd/>
          </a:ln>
          <a:effectLst/>
        </p:spPr>
        <p:txBody>
          <a:bodyPr wrap="none">
            <a:prstTxWarp prst="textNoShape">
              <a:avLst/>
            </a:prstTxWarp>
            <a:spAutoFit/>
          </a:bodyPr>
          <a:lstStyle/>
          <a:p>
            <a:pPr eaLnBrk="1" hangingPunct="1"/>
            <a:r>
              <a:rPr lang="en-US">
                <a:latin typeface="Arial" pitchFamily="-65" charset="0"/>
              </a:rPr>
              <a:t>0.7</a:t>
            </a:r>
          </a:p>
        </p:txBody>
      </p:sp>
      <p:sp>
        <p:nvSpPr>
          <p:cNvPr id="58" name="Line 34"/>
          <p:cNvSpPr>
            <a:spLocks noChangeShapeType="1"/>
          </p:cNvSpPr>
          <p:nvPr/>
        </p:nvSpPr>
        <p:spPr bwMode="auto">
          <a:xfrm flipV="1">
            <a:off x="4432300" y="2224088"/>
            <a:ext cx="1588" cy="2747962"/>
          </a:xfrm>
          <a:prstGeom prst="line">
            <a:avLst/>
          </a:prstGeom>
          <a:noFill/>
          <a:ln w="28575">
            <a:solidFill>
              <a:srgbClr val="000000"/>
            </a:solidFill>
            <a:prstDash val="dash"/>
            <a:round/>
            <a:headEnd/>
            <a:tailEnd/>
          </a:ln>
          <a:effectLst/>
        </p:spPr>
        <p:txBody>
          <a:bodyPr>
            <a:prstTxWarp prst="textNoShape">
              <a:avLst/>
            </a:prstTxWarp>
          </a:bodyPr>
          <a:lstStyle/>
          <a:p>
            <a:endParaRPr lang="en-US"/>
          </a:p>
        </p:txBody>
      </p:sp>
      <p:sp>
        <p:nvSpPr>
          <p:cNvPr id="59" name="Text Box 35"/>
          <p:cNvSpPr txBox="1">
            <a:spLocks noChangeArrowheads="1"/>
          </p:cNvSpPr>
          <p:nvPr/>
        </p:nvSpPr>
        <p:spPr bwMode="auto">
          <a:xfrm rot="19122894">
            <a:off x="2667000" y="4114800"/>
            <a:ext cx="1050925" cy="304800"/>
          </a:xfrm>
          <a:prstGeom prst="rect">
            <a:avLst/>
          </a:prstGeom>
          <a:solidFill>
            <a:srgbClr val="FF66CC"/>
          </a:solidFill>
          <a:ln w="9525">
            <a:noFill/>
            <a:miter lim="800000"/>
            <a:headEnd/>
            <a:tailEnd/>
          </a:ln>
          <a:effectLst/>
        </p:spPr>
        <p:txBody>
          <a:bodyPr>
            <a:prstTxWarp prst="textNoShape">
              <a:avLst/>
            </a:prstTxWarp>
            <a:spAutoFit/>
          </a:bodyPr>
          <a:lstStyle/>
          <a:p>
            <a:pPr eaLnBrk="1" hangingPunct="1"/>
            <a:r>
              <a:rPr lang="en-US" sz="1400" b="1" i="1">
                <a:solidFill>
                  <a:srgbClr val="000000"/>
                </a:solidFill>
                <a:latin typeface="Arial" pitchFamily="-65" charset="0"/>
              </a:rPr>
              <a:t>HERMES</a:t>
            </a:r>
          </a:p>
        </p:txBody>
      </p:sp>
      <p:sp>
        <p:nvSpPr>
          <p:cNvPr id="60" name="Text Box 36"/>
          <p:cNvSpPr txBox="1">
            <a:spLocks noChangeArrowheads="1"/>
          </p:cNvSpPr>
          <p:nvPr/>
        </p:nvSpPr>
        <p:spPr bwMode="auto">
          <a:xfrm rot="19227667">
            <a:off x="2438400" y="3397250"/>
            <a:ext cx="1323975" cy="336550"/>
          </a:xfrm>
          <a:prstGeom prst="rect">
            <a:avLst/>
          </a:prstGeom>
          <a:solidFill>
            <a:srgbClr val="00FFFF"/>
          </a:solidFill>
          <a:ln w="9525">
            <a:noFill/>
            <a:miter lim="800000"/>
            <a:headEnd/>
            <a:tailEnd/>
          </a:ln>
          <a:effectLst/>
        </p:spPr>
        <p:txBody>
          <a:bodyPr wrap="none">
            <a:prstTxWarp prst="textNoShape">
              <a:avLst/>
            </a:prstTxWarp>
            <a:spAutoFit/>
          </a:bodyPr>
          <a:lstStyle/>
          <a:p>
            <a:pPr eaLnBrk="1" hangingPunct="1"/>
            <a:r>
              <a:rPr lang="en-US" sz="1600" b="1" i="1">
                <a:solidFill>
                  <a:srgbClr val="FF0000"/>
                </a:solidFill>
                <a:latin typeface="Arial" pitchFamily="-65" charset="0"/>
              </a:rPr>
              <a:t>  COMPASS</a:t>
            </a:r>
          </a:p>
        </p:txBody>
      </p:sp>
      <p:sp>
        <p:nvSpPr>
          <p:cNvPr id="61" name="Freeform 39"/>
          <p:cNvSpPr>
            <a:spLocks/>
          </p:cNvSpPr>
          <p:nvPr/>
        </p:nvSpPr>
        <p:spPr bwMode="auto">
          <a:xfrm>
            <a:off x="2633663" y="1536700"/>
            <a:ext cx="1836737" cy="3440113"/>
          </a:xfrm>
          <a:custGeom>
            <a:avLst/>
            <a:gdLst/>
            <a:ahLst/>
            <a:cxnLst>
              <a:cxn ang="0">
                <a:pos x="1488" y="0"/>
              </a:cxn>
              <a:cxn ang="0">
                <a:pos x="1200" y="336"/>
              </a:cxn>
              <a:cxn ang="0">
                <a:pos x="720" y="1056"/>
              </a:cxn>
              <a:cxn ang="0">
                <a:pos x="336" y="1680"/>
              </a:cxn>
              <a:cxn ang="0">
                <a:pos x="96" y="2208"/>
              </a:cxn>
              <a:cxn ang="0">
                <a:pos x="0" y="2544"/>
              </a:cxn>
            </a:cxnLst>
            <a:rect l="0" t="0" r="r" b="b"/>
            <a:pathLst>
              <a:path w="1488" h="2544">
                <a:moveTo>
                  <a:pt x="1488" y="0"/>
                </a:moveTo>
                <a:cubicBezTo>
                  <a:pt x="1408" y="80"/>
                  <a:pt x="1328" y="160"/>
                  <a:pt x="1200" y="336"/>
                </a:cubicBezTo>
                <a:cubicBezTo>
                  <a:pt x="1072" y="512"/>
                  <a:pt x="864" y="832"/>
                  <a:pt x="720" y="1056"/>
                </a:cubicBezTo>
                <a:cubicBezTo>
                  <a:pt x="576" y="1280"/>
                  <a:pt x="440" y="1488"/>
                  <a:pt x="336" y="1680"/>
                </a:cubicBezTo>
                <a:cubicBezTo>
                  <a:pt x="232" y="1872"/>
                  <a:pt x="152" y="2064"/>
                  <a:pt x="96" y="2208"/>
                </a:cubicBezTo>
                <a:cubicBezTo>
                  <a:pt x="40" y="2352"/>
                  <a:pt x="20" y="2448"/>
                  <a:pt x="0" y="2544"/>
                </a:cubicBezTo>
              </a:path>
            </a:pathLst>
          </a:custGeom>
          <a:noFill/>
          <a:ln w="38100" cap="flat" cmpd="sng">
            <a:solidFill>
              <a:srgbClr val="000000"/>
            </a:solidFill>
            <a:prstDash val="sysDot"/>
            <a:round/>
            <a:headEnd/>
            <a:tailEnd/>
          </a:ln>
          <a:effectLst/>
        </p:spPr>
        <p:txBody>
          <a:bodyPr>
            <a:prstTxWarp prst="textNoShape">
              <a:avLst/>
            </a:prstTxWarp>
          </a:bodyPr>
          <a:lstStyle/>
          <a:p>
            <a:endParaRPr lang="en-US"/>
          </a:p>
        </p:txBody>
      </p:sp>
      <p:sp>
        <p:nvSpPr>
          <p:cNvPr id="62" name="Text Box 42"/>
          <p:cNvSpPr txBox="1">
            <a:spLocks noChangeArrowheads="1"/>
          </p:cNvSpPr>
          <p:nvPr/>
        </p:nvSpPr>
        <p:spPr bwMode="auto">
          <a:xfrm>
            <a:off x="6629400" y="3984625"/>
            <a:ext cx="1828800" cy="739775"/>
          </a:xfrm>
          <a:prstGeom prst="rect">
            <a:avLst/>
          </a:prstGeom>
          <a:solidFill>
            <a:srgbClr val="66FF99"/>
          </a:solidFill>
          <a:ln w="9525">
            <a:solidFill>
              <a:srgbClr val="000000"/>
            </a:solidFill>
            <a:miter lim="800000"/>
            <a:headEnd/>
            <a:tailEnd/>
          </a:ln>
          <a:effectLst/>
        </p:spPr>
        <p:txBody>
          <a:bodyPr>
            <a:prstTxWarp prst="textNoShape">
              <a:avLst/>
            </a:prstTxWarp>
            <a:spAutoFit/>
          </a:bodyPr>
          <a:lstStyle/>
          <a:p>
            <a:pPr eaLnBrk="1" hangingPunct="1"/>
            <a:r>
              <a:rPr lang="en-US" sz="1400">
                <a:solidFill>
                  <a:srgbClr val="000000"/>
                </a:solidFill>
                <a:latin typeface="Comic Sans MS" pitchFamily="-65" charset="0"/>
              </a:rPr>
              <a:t>Study of high x</a:t>
            </a:r>
            <a:r>
              <a:rPr lang="en-US" sz="1400" baseline="-25000">
                <a:solidFill>
                  <a:srgbClr val="000000"/>
                </a:solidFill>
                <a:latin typeface="Comic Sans MS" pitchFamily="-65" charset="0"/>
              </a:rPr>
              <a:t>B</a:t>
            </a:r>
            <a:r>
              <a:rPr lang="en-US" sz="1400">
                <a:solidFill>
                  <a:srgbClr val="000000"/>
                </a:solidFill>
                <a:latin typeface="Comic Sans MS" pitchFamily="-65" charset="0"/>
              </a:rPr>
              <a:t> domain requires high luminosity </a:t>
            </a:r>
          </a:p>
        </p:txBody>
      </p:sp>
      <p:sp>
        <p:nvSpPr>
          <p:cNvPr id="63" name="Date Placeholder 62"/>
          <p:cNvSpPr>
            <a:spLocks noGrp="1"/>
          </p:cNvSpPr>
          <p:nvPr>
            <p:ph type="dt" sz="half" idx="10"/>
          </p:nvPr>
        </p:nvSpPr>
        <p:spPr/>
        <p:txBody>
          <a:bodyPr/>
          <a:lstStyle/>
          <a:p>
            <a:pPr>
              <a:defRPr/>
            </a:pPr>
            <a:r>
              <a:rPr lang="en-US" smtClean="0"/>
              <a:t>3/25/09</a:t>
            </a:r>
            <a:endParaRPr lang="en-US"/>
          </a:p>
        </p:txBody>
      </p:sp>
      <p:sp>
        <p:nvSpPr>
          <p:cNvPr id="64" name="Slide Number Placeholder 63"/>
          <p:cNvSpPr>
            <a:spLocks noGrp="1"/>
          </p:cNvSpPr>
          <p:nvPr>
            <p:ph type="sldNum" sz="quarter" idx="12"/>
          </p:nvPr>
        </p:nvSpPr>
        <p:spPr/>
        <p:txBody>
          <a:bodyPr/>
          <a:lstStyle/>
          <a:p>
            <a:pPr>
              <a:defRPr/>
            </a:pPr>
            <a:fld id="{047E1535-49FE-5E47-89C7-76CCF1E19C97}" type="slidenum">
              <a:rPr lang="en-US" smtClean="0"/>
              <a:pPr>
                <a:defRPr/>
              </a:pPr>
              <a:t>12</a:t>
            </a:fld>
            <a:endParaRPr lang="en-US"/>
          </a:p>
        </p:txBody>
      </p:sp>
      <p:sp>
        <p:nvSpPr>
          <p:cNvPr id="65" name="Footer Placeholder 64"/>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447800" y="152400"/>
            <a:ext cx="67056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dirty="0">
                <a:effectLst>
                  <a:outerShdw blurRad="50800" dist="38100" dir="2700000" algn="tl" rotWithShape="0">
                    <a:srgbClr val="000000"/>
                  </a:outerShdw>
                </a:effectLst>
                <a:latin typeface="+mj-lt"/>
              </a:rPr>
              <a:t>Accessing GPDs through DVCS</a:t>
            </a:r>
          </a:p>
        </p:txBody>
      </p:sp>
      <p:grpSp>
        <p:nvGrpSpPr>
          <p:cNvPr id="2" name="Group 3"/>
          <p:cNvGrpSpPr>
            <a:grpSpLocks/>
          </p:cNvGrpSpPr>
          <p:nvPr/>
        </p:nvGrpSpPr>
        <p:grpSpPr bwMode="auto">
          <a:xfrm>
            <a:off x="76200" y="2678113"/>
            <a:ext cx="4572848" cy="765175"/>
            <a:chOff x="1784" y="1800"/>
            <a:chExt cx="2417" cy="514"/>
          </a:xfrm>
        </p:grpSpPr>
        <p:sp>
          <p:nvSpPr>
            <p:cNvPr id="103428" name="Text Box 4"/>
            <p:cNvSpPr txBox="1">
              <a:spLocks noChangeArrowheads="1"/>
            </p:cNvSpPr>
            <p:nvPr/>
          </p:nvSpPr>
          <p:spPr bwMode="auto">
            <a:xfrm>
              <a:off x="2144" y="1800"/>
              <a:ext cx="392" cy="30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latin typeface="Times New Roman" pitchFamily="-65" charset="0"/>
                </a:rPr>
                <a:t>d</a:t>
              </a:r>
              <a:r>
                <a:rPr lang="en-US" sz="2400" baseline="30000" dirty="0">
                  <a:latin typeface="Times New Roman" pitchFamily="-65" charset="0"/>
                </a:rPr>
                <a:t>4</a:t>
              </a:r>
              <a:r>
                <a:rPr lang="en-US" sz="2400" dirty="0">
                  <a:latin typeface="Times New Roman" pitchFamily="-65" charset="0"/>
                  <a:sym typeface="Symbol" pitchFamily="-65" charset="2"/>
                </a:rPr>
                <a:t></a:t>
              </a:r>
              <a:endParaRPr lang="en-US" sz="2400" dirty="0">
                <a:latin typeface="Times New Roman" pitchFamily="-65" charset="0"/>
              </a:endParaRPr>
            </a:p>
          </p:txBody>
        </p:sp>
        <p:sp>
          <p:nvSpPr>
            <p:cNvPr id="103429" name="Text Box 5"/>
            <p:cNvSpPr txBox="1">
              <a:spLocks noChangeArrowheads="1"/>
            </p:cNvSpPr>
            <p:nvPr/>
          </p:nvSpPr>
          <p:spPr bwMode="auto">
            <a:xfrm>
              <a:off x="1832" y="2007"/>
              <a:ext cx="1048" cy="30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latin typeface="Times New Roman" pitchFamily="-65" charset="0"/>
                </a:rPr>
                <a:t>dQ</a:t>
              </a:r>
              <a:r>
                <a:rPr lang="en-US" sz="2400" baseline="30000" dirty="0">
                  <a:latin typeface="Times New Roman" pitchFamily="-65" charset="0"/>
                </a:rPr>
                <a:t>2</a:t>
              </a:r>
              <a:r>
                <a:rPr lang="en-US" sz="2400" dirty="0">
                  <a:latin typeface="Times New Roman" pitchFamily="-65" charset="0"/>
                </a:rPr>
                <a:t>dx</a:t>
              </a:r>
              <a:r>
                <a:rPr lang="en-US" sz="2400" baseline="-25000" dirty="0">
                  <a:latin typeface="Times New Roman" pitchFamily="-65" charset="0"/>
                </a:rPr>
                <a:t>B</a:t>
              </a:r>
              <a:r>
                <a:rPr lang="en-US" sz="2400" dirty="0">
                  <a:latin typeface="Times New Roman" pitchFamily="-65" charset="0"/>
                </a:rPr>
                <a:t>dtd</a:t>
              </a:r>
              <a:r>
                <a:rPr lang="en-US" sz="2400" dirty="0">
                  <a:latin typeface="Times New Roman" pitchFamily="-65" charset="0"/>
                  <a:sym typeface="Symbol" pitchFamily="-65" charset="2"/>
                </a:rPr>
                <a:t></a:t>
              </a:r>
              <a:endParaRPr lang="en-US" sz="2400" dirty="0">
                <a:latin typeface="Times New Roman" pitchFamily="-65" charset="0"/>
              </a:endParaRPr>
            </a:p>
          </p:txBody>
        </p:sp>
        <p:sp>
          <p:nvSpPr>
            <p:cNvPr id="103430" name="Line 6"/>
            <p:cNvSpPr>
              <a:spLocks noChangeShapeType="1"/>
            </p:cNvSpPr>
            <p:nvPr/>
          </p:nvSpPr>
          <p:spPr bwMode="auto">
            <a:xfrm>
              <a:off x="1784" y="2072"/>
              <a:ext cx="846" cy="0"/>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103431" name="Text Box 7"/>
            <p:cNvSpPr txBox="1">
              <a:spLocks noChangeArrowheads="1"/>
            </p:cNvSpPr>
            <p:nvPr/>
          </p:nvSpPr>
          <p:spPr bwMode="auto">
            <a:xfrm>
              <a:off x="2751" y="1911"/>
              <a:ext cx="1450" cy="3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latin typeface="Times New Roman" pitchFamily="-65" charset="0"/>
                </a:rPr>
                <a:t>~ </a:t>
              </a:r>
              <a:r>
                <a:rPr lang="en-US" sz="2400" dirty="0" smtClean="0">
                  <a:latin typeface="Times New Roman" pitchFamily="-65" charset="0"/>
                </a:rPr>
                <a:t>|</a:t>
              </a:r>
              <a:r>
                <a:rPr lang="en-US" sz="2400" dirty="0">
                  <a:solidFill>
                    <a:srgbClr val="FF0000"/>
                  </a:solidFill>
                  <a:latin typeface="Lucida Calligraphy"/>
                  <a:cs typeface="Lucida Calligraphy"/>
                </a:rPr>
                <a:t>A</a:t>
              </a:r>
              <a:r>
                <a:rPr lang="en-US" sz="2400" baseline="30000" dirty="0" smtClean="0">
                  <a:solidFill>
                    <a:srgbClr val="FF0000"/>
                  </a:solidFill>
                </a:rPr>
                <a:t>DVCS</a:t>
              </a:r>
              <a:r>
                <a:rPr lang="en-US" sz="2400" dirty="0" smtClean="0"/>
                <a:t> </a:t>
              </a:r>
              <a:r>
                <a:rPr lang="en-US" sz="2400" dirty="0"/>
                <a:t>+</a:t>
              </a:r>
              <a:r>
                <a:rPr lang="en-US" sz="2400" dirty="0" smtClean="0"/>
                <a:t> </a:t>
              </a:r>
              <a:r>
                <a:rPr lang="en-US" sz="2400" dirty="0">
                  <a:solidFill>
                    <a:srgbClr val="38D80C"/>
                  </a:solidFill>
                  <a:latin typeface="Lucida Calligraphy"/>
                  <a:cs typeface="Lucida Calligraphy"/>
                </a:rPr>
                <a:t>A</a:t>
              </a:r>
              <a:r>
                <a:rPr lang="en-US" sz="2400" baseline="30000" dirty="0" smtClean="0">
                  <a:solidFill>
                    <a:srgbClr val="38D80C"/>
                  </a:solidFill>
                </a:rPr>
                <a:t>BH</a:t>
              </a:r>
              <a:r>
                <a:rPr lang="en-US" sz="2400" dirty="0"/>
                <a:t>|</a:t>
              </a:r>
              <a:r>
                <a:rPr lang="en-US" sz="2400" baseline="30000" dirty="0"/>
                <a:t>2</a:t>
              </a:r>
            </a:p>
          </p:txBody>
        </p:sp>
      </p:grpSp>
      <p:sp>
        <p:nvSpPr>
          <p:cNvPr id="103432" name="Line 8"/>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03433" name="Text Box 9"/>
          <p:cNvSpPr txBox="1">
            <a:spLocks noChangeArrowheads="1"/>
          </p:cNvSpPr>
          <p:nvPr/>
        </p:nvSpPr>
        <p:spPr bwMode="auto">
          <a:xfrm>
            <a:off x="76200" y="3697069"/>
            <a:ext cx="4800600" cy="646331"/>
          </a:xfrm>
          <a:prstGeom prst="rect">
            <a:avLst/>
          </a:prstGeom>
          <a:noFill/>
          <a:ln w="9525">
            <a:noFill/>
            <a:miter lim="800000"/>
            <a:headEnd/>
            <a:tailEnd/>
          </a:ln>
          <a:effectLst/>
        </p:spPr>
        <p:txBody>
          <a:bodyPr wrap="square">
            <a:prstTxWarp prst="textNoShape">
              <a:avLst/>
            </a:prstTxWarp>
            <a:spAutoFit/>
          </a:bodyPr>
          <a:lstStyle/>
          <a:p>
            <a:pPr eaLnBrk="1" hangingPunct="1"/>
            <a:r>
              <a:rPr lang="en-US" dirty="0">
                <a:solidFill>
                  <a:srgbClr val="00CC00"/>
                </a:solidFill>
                <a:latin typeface="Lucida Calligraphy"/>
                <a:cs typeface="Lucida Calligraphy"/>
              </a:rPr>
              <a:t>A</a:t>
            </a:r>
            <a:r>
              <a:rPr lang="en-US" baseline="30000" dirty="0" smtClean="0">
                <a:solidFill>
                  <a:srgbClr val="00CC00"/>
                </a:solidFill>
              </a:rPr>
              <a:t>BH </a:t>
            </a:r>
            <a:r>
              <a:rPr lang="en-US" baseline="30000" dirty="0">
                <a:solidFill>
                  <a:srgbClr val="00CC00"/>
                </a:solidFill>
              </a:rPr>
              <a:t>:</a:t>
            </a:r>
            <a:r>
              <a:rPr lang="en-US" baseline="30000" dirty="0"/>
              <a:t> </a:t>
            </a:r>
            <a:r>
              <a:rPr lang="en-US" dirty="0"/>
              <a:t>given by elastic form factors F</a:t>
            </a:r>
            <a:r>
              <a:rPr lang="en-US" baseline="-25000" dirty="0"/>
              <a:t>1</a:t>
            </a:r>
            <a:r>
              <a:rPr lang="en-US" dirty="0"/>
              <a:t>, F</a:t>
            </a:r>
            <a:r>
              <a:rPr lang="en-US" baseline="-25000" dirty="0"/>
              <a:t>2</a:t>
            </a:r>
            <a:endParaRPr lang="en-US" baseline="-25000" dirty="0" smtClean="0"/>
          </a:p>
          <a:p>
            <a:pPr eaLnBrk="1" hangingPunct="1"/>
            <a:r>
              <a:rPr lang="en-US" dirty="0">
                <a:solidFill>
                  <a:srgbClr val="FF0000"/>
                </a:solidFill>
                <a:latin typeface="Lucida Calligraphy"/>
                <a:cs typeface="Lucida Calligraphy"/>
              </a:rPr>
              <a:t>A</a:t>
            </a:r>
            <a:r>
              <a:rPr lang="en-US" baseline="30000" dirty="0" smtClean="0">
                <a:solidFill>
                  <a:srgbClr val="FF0000"/>
                </a:solidFill>
              </a:rPr>
              <a:t>DVCS</a:t>
            </a:r>
            <a:r>
              <a:rPr lang="en-US" dirty="0">
                <a:solidFill>
                  <a:srgbClr val="FF0000"/>
                </a:solidFill>
              </a:rPr>
              <a:t>:</a:t>
            </a:r>
            <a:r>
              <a:rPr lang="en-US" dirty="0"/>
              <a:t> determined by GPDs</a:t>
            </a:r>
            <a:endParaRPr lang="en-US" baseline="30000" dirty="0"/>
          </a:p>
        </p:txBody>
      </p:sp>
      <p:sp>
        <p:nvSpPr>
          <p:cNvPr id="103436" name="Text Box 12"/>
          <p:cNvSpPr txBox="1">
            <a:spLocks noChangeArrowheads="1"/>
          </p:cNvSpPr>
          <p:nvPr/>
        </p:nvSpPr>
        <p:spPr bwMode="auto">
          <a:xfrm>
            <a:off x="914400" y="4851400"/>
            <a:ext cx="3117850" cy="406400"/>
          </a:xfrm>
          <a:prstGeom prst="rect">
            <a:avLst/>
          </a:prstGeom>
          <a:solidFill>
            <a:srgbClr val="000066"/>
          </a:solidFill>
          <a:ln w="9525">
            <a:solidFill>
              <a:schemeClr val="tx1"/>
            </a:solidFill>
            <a:miter lim="800000"/>
            <a:headEnd/>
            <a:tailEnd/>
          </a:ln>
          <a:effectLst/>
        </p:spPr>
        <p:txBody>
          <a:bodyPr wrap="square">
            <a:prstTxWarp prst="textNoShape">
              <a:avLst/>
            </a:prstTxWarp>
            <a:spAutoFit/>
          </a:bodyPr>
          <a:lstStyle/>
          <a:p>
            <a:pPr algn="ctr" eaLnBrk="1" hangingPunct="1"/>
            <a:r>
              <a:rPr lang="en-US" sz="2000" dirty="0">
                <a:latin typeface="Comic Sans MS" pitchFamily="-65" charset="0"/>
              </a:rPr>
              <a:t>I</a:t>
            </a:r>
            <a:r>
              <a:rPr lang="en-US" sz="2000" dirty="0">
                <a:latin typeface="Symbol" pitchFamily="-65" charset="2"/>
              </a:rPr>
              <a:t> </a:t>
            </a:r>
            <a:r>
              <a:rPr lang="en-US" sz="2000" dirty="0">
                <a:latin typeface="Comic Sans MS" pitchFamily="-65" charset="0"/>
              </a:rPr>
              <a:t>~</a:t>
            </a:r>
            <a:r>
              <a:rPr lang="en-US" sz="2000" dirty="0">
                <a:solidFill>
                  <a:srgbClr val="FF0000"/>
                </a:solidFill>
                <a:latin typeface="Comic Sans MS" pitchFamily="-65" charset="0"/>
              </a:rPr>
              <a:t> </a:t>
            </a:r>
            <a:r>
              <a:rPr lang="en-US" sz="2000" dirty="0">
                <a:latin typeface="Comic Sans MS" pitchFamily="-65" charset="0"/>
              </a:rPr>
              <a:t>2</a:t>
            </a:r>
            <a:r>
              <a:rPr lang="en-US" sz="2000" dirty="0" smtClean="0">
                <a:latin typeface="Comic Sans MS" pitchFamily="-65" charset="0"/>
              </a:rPr>
              <a:t>(</a:t>
            </a:r>
            <a:r>
              <a:rPr lang="en-US" sz="2000" dirty="0">
                <a:solidFill>
                  <a:srgbClr val="00CC00"/>
                </a:solidFill>
                <a:latin typeface="Lucida Calligraphy"/>
                <a:cs typeface="Lucida Calligraphy"/>
              </a:rPr>
              <a:t>A</a:t>
            </a:r>
            <a:r>
              <a:rPr lang="en-US" sz="2000" baseline="30000" dirty="0" smtClean="0">
                <a:solidFill>
                  <a:srgbClr val="00CC00"/>
                </a:solidFill>
              </a:rPr>
              <a:t>BH</a:t>
            </a:r>
            <a:r>
              <a:rPr lang="en-US" sz="2000" dirty="0"/>
              <a:t>)</a:t>
            </a:r>
            <a:r>
              <a:rPr lang="en-US" sz="2000" dirty="0">
                <a:latin typeface="Comic Sans MS" pitchFamily="-65" charset="0"/>
              </a:rPr>
              <a:t>Im</a:t>
            </a:r>
            <a:r>
              <a:rPr lang="en-US" sz="2000" dirty="0" smtClean="0"/>
              <a:t>(</a:t>
            </a:r>
            <a:r>
              <a:rPr lang="en-US" sz="2000" dirty="0">
                <a:solidFill>
                  <a:srgbClr val="FF0000"/>
                </a:solidFill>
                <a:latin typeface="Lucida Calligraphy"/>
                <a:cs typeface="Lucida Calligraphy"/>
              </a:rPr>
              <a:t>A</a:t>
            </a:r>
            <a:r>
              <a:rPr lang="en-US" sz="2000" baseline="30000" dirty="0" smtClean="0">
                <a:solidFill>
                  <a:srgbClr val="FF0000"/>
                </a:solidFill>
              </a:rPr>
              <a:t>DVCS</a:t>
            </a:r>
            <a:r>
              <a:rPr lang="en-US" sz="2000" dirty="0"/>
              <a:t>)</a:t>
            </a:r>
            <a:r>
              <a:rPr lang="en-US" sz="2000" dirty="0">
                <a:solidFill>
                  <a:srgbClr val="FF0000"/>
                </a:solidFill>
              </a:rPr>
              <a:t> </a:t>
            </a:r>
            <a:endParaRPr lang="en-US" sz="2000" dirty="0">
              <a:latin typeface="Symbol" pitchFamily="-65" charset="2"/>
            </a:endParaRPr>
          </a:p>
        </p:txBody>
      </p:sp>
      <p:sp>
        <p:nvSpPr>
          <p:cNvPr id="103437" name="Text Box 13"/>
          <p:cNvSpPr txBox="1">
            <a:spLocks noChangeArrowheads="1"/>
          </p:cNvSpPr>
          <p:nvPr/>
        </p:nvSpPr>
        <p:spPr bwMode="auto">
          <a:xfrm>
            <a:off x="457200" y="5739824"/>
            <a:ext cx="8458200" cy="584776"/>
          </a:xfrm>
          <a:prstGeom prst="rect">
            <a:avLst/>
          </a:prstGeom>
          <a:solidFill>
            <a:srgbClr val="000066"/>
          </a:solidFill>
          <a:ln w="9525">
            <a:solidFill>
              <a:schemeClr val="tx1"/>
            </a:solidFill>
            <a:miter lim="800000"/>
            <a:headEnd/>
            <a:tailEnd/>
          </a:ln>
          <a:effectLst/>
        </p:spPr>
        <p:txBody>
          <a:bodyPr wrap="square">
            <a:prstTxWarp prst="textNoShape">
              <a:avLst/>
            </a:prstTxWarp>
            <a:spAutoFit/>
          </a:bodyPr>
          <a:lstStyle/>
          <a:p>
            <a:pPr eaLnBrk="1" hangingPunct="1"/>
            <a:r>
              <a:rPr lang="en-US" sz="1600" dirty="0">
                <a:latin typeface="Comic Sans MS" pitchFamily="-65" charset="0"/>
              </a:rPr>
              <a:t>BH-DVCS interference generates spin-dependent</a:t>
            </a:r>
            <a:r>
              <a:rPr lang="en-US" sz="1600" dirty="0" smtClean="0">
                <a:latin typeface="Comic Sans MS" pitchFamily="-65" charset="0"/>
              </a:rPr>
              <a:t> and charge-dependent cross </a:t>
            </a:r>
            <a:r>
              <a:rPr lang="en-US" sz="1600" dirty="0">
                <a:latin typeface="Comic Sans MS" pitchFamily="-65" charset="0"/>
              </a:rPr>
              <a:t>section differences =&gt; use spin-polarized </a:t>
            </a:r>
            <a:r>
              <a:rPr lang="en-US" sz="1600" dirty="0" smtClean="0">
                <a:latin typeface="Comic Sans MS" pitchFamily="-65" charset="0"/>
              </a:rPr>
              <a:t>electrons/positrons </a:t>
            </a:r>
            <a:r>
              <a:rPr lang="en-US" sz="1600" dirty="0">
                <a:latin typeface="Comic Sans MS" pitchFamily="-65" charset="0"/>
              </a:rPr>
              <a:t>and</a:t>
            </a:r>
            <a:r>
              <a:rPr lang="en-US" sz="1600" dirty="0" smtClean="0">
                <a:latin typeface="Comic Sans MS" pitchFamily="-65" charset="0"/>
              </a:rPr>
              <a:t> polarized targets</a:t>
            </a:r>
            <a:r>
              <a:rPr lang="en-US" sz="1600" dirty="0">
                <a:latin typeface="Comic Sans MS" pitchFamily="-65" charset="0"/>
              </a:rPr>
              <a:t>.</a:t>
            </a:r>
          </a:p>
        </p:txBody>
      </p:sp>
      <p:grpSp>
        <p:nvGrpSpPr>
          <p:cNvPr id="3" name="Group 14"/>
          <p:cNvGrpSpPr>
            <a:grpSpLocks/>
          </p:cNvGrpSpPr>
          <p:nvPr/>
        </p:nvGrpSpPr>
        <p:grpSpPr bwMode="auto">
          <a:xfrm>
            <a:off x="381000" y="1066800"/>
            <a:ext cx="3581400" cy="1458913"/>
            <a:chOff x="240" y="720"/>
            <a:chExt cx="2256" cy="919"/>
          </a:xfrm>
        </p:grpSpPr>
        <p:grpSp>
          <p:nvGrpSpPr>
            <p:cNvPr id="4" name="Group 15"/>
            <p:cNvGrpSpPr>
              <a:grpSpLocks/>
            </p:cNvGrpSpPr>
            <p:nvPr/>
          </p:nvGrpSpPr>
          <p:grpSpPr bwMode="auto">
            <a:xfrm>
              <a:off x="240" y="720"/>
              <a:ext cx="2256" cy="919"/>
              <a:chOff x="240" y="857"/>
              <a:chExt cx="2256" cy="919"/>
            </a:xfrm>
          </p:grpSpPr>
          <p:pic>
            <p:nvPicPr>
              <p:cNvPr id="103440" name="Picture 16" descr="dvcs_bh"/>
              <p:cNvPicPr>
                <a:picLocks noChangeAspect="1" noChangeArrowheads="1"/>
              </p:cNvPicPr>
              <p:nvPr/>
            </p:nvPicPr>
            <p:blipFill>
              <a:blip r:embed="rId4"/>
              <a:srcRect l="11514" t="5984" r="4051" b="59094"/>
              <a:stretch>
                <a:fillRect/>
              </a:stretch>
            </p:blipFill>
            <p:spPr bwMode="auto">
              <a:xfrm>
                <a:off x="240" y="857"/>
                <a:ext cx="2256" cy="919"/>
              </a:xfrm>
              <a:prstGeom prst="rect">
                <a:avLst/>
              </a:prstGeom>
              <a:noFill/>
              <a:ln w="9525">
                <a:solidFill>
                  <a:schemeClr val="tx1"/>
                </a:solidFill>
                <a:miter lim="800000"/>
                <a:headEnd/>
                <a:tailEnd/>
              </a:ln>
            </p:spPr>
          </p:pic>
          <p:sp>
            <p:nvSpPr>
              <p:cNvPr id="103441" name="Text Box 17"/>
              <p:cNvSpPr txBox="1">
                <a:spLocks noChangeArrowheads="1"/>
              </p:cNvSpPr>
              <p:nvPr/>
            </p:nvSpPr>
            <p:spPr bwMode="auto">
              <a:xfrm>
                <a:off x="308" y="864"/>
                <a:ext cx="500"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a:solidFill>
                      <a:srgbClr val="FF0000"/>
                    </a:solidFill>
                    <a:latin typeface="Times New Roman" pitchFamily="-65" charset="0"/>
                  </a:rPr>
                  <a:t>DVCS</a:t>
                </a:r>
              </a:p>
            </p:txBody>
          </p:sp>
          <p:sp>
            <p:nvSpPr>
              <p:cNvPr id="103442" name="Text Box 18"/>
              <p:cNvSpPr txBox="1">
                <a:spLocks noChangeArrowheads="1"/>
              </p:cNvSpPr>
              <p:nvPr/>
            </p:nvSpPr>
            <p:spPr bwMode="auto">
              <a:xfrm>
                <a:off x="1652" y="1115"/>
                <a:ext cx="316"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a:solidFill>
                      <a:srgbClr val="38D80C"/>
                    </a:solidFill>
                    <a:latin typeface="Times New Roman" pitchFamily="-65" charset="0"/>
                  </a:rPr>
                  <a:t>BH</a:t>
                </a:r>
              </a:p>
            </p:txBody>
          </p:sp>
        </p:grpSp>
        <p:sp>
          <p:nvSpPr>
            <p:cNvPr id="103443" name="Text Box 19"/>
            <p:cNvSpPr txBox="1">
              <a:spLocks noChangeArrowheads="1"/>
            </p:cNvSpPr>
            <p:nvPr/>
          </p:nvSpPr>
          <p:spPr bwMode="auto">
            <a:xfrm>
              <a:off x="398" y="1440"/>
              <a:ext cx="178"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p</a:t>
              </a:r>
            </a:p>
          </p:txBody>
        </p:sp>
        <p:sp>
          <p:nvSpPr>
            <p:cNvPr id="103444" name="Text Box 20"/>
            <p:cNvSpPr txBox="1">
              <a:spLocks noChangeArrowheads="1"/>
            </p:cNvSpPr>
            <p:nvPr/>
          </p:nvSpPr>
          <p:spPr bwMode="auto">
            <a:xfrm>
              <a:off x="878" y="1440"/>
              <a:ext cx="178"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p</a:t>
              </a:r>
            </a:p>
          </p:txBody>
        </p:sp>
        <p:sp>
          <p:nvSpPr>
            <p:cNvPr id="103445" name="Text Box 21"/>
            <p:cNvSpPr txBox="1">
              <a:spLocks noChangeArrowheads="1"/>
            </p:cNvSpPr>
            <p:nvPr/>
          </p:nvSpPr>
          <p:spPr bwMode="auto">
            <a:xfrm>
              <a:off x="288" y="960"/>
              <a:ext cx="16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e</a:t>
              </a:r>
            </a:p>
          </p:txBody>
        </p:sp>
        <p:sp>
          <p:nvSpPr>
            <p:cNvPr id="103446" name="Text Box 22"/>
            <p:cNvSpPr txBox="1">
              <a:spLocks noChangeArrowheads="1"/>
            </p:cNvSpPr>
            <p:nvPr/>
          </p:nvSpPr>
          <p:spPr bwMode="auto">
            <a:xfrm>
              <a:off x="672" y="912"/>
              <a:ext cx="16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e</a:t>
              </a:r>
            </a:p>
          </p:txBody>
        </p:sp>
      </p:grpSp>
      <p:pic>
        <p:nvPicPr>
          <p:cNvPr id="103449" name="Picture 25" descr="cs3e"/>
          <p:cNvPicPr>
            <a:picLocks noChangeAspect="1" noChangeArrowheads="1"/>
          </p:cNvPicPr>
          <p:nvPr/>
        </p:nvPicPr>
        <p:blipFill>
          <a:blip r:embed="rId5"/>
          <a:srcRect/>
          <a:stretch>
            <a:fillRect/>
          </a:stretch>
        </p:blipFill>
        <p:spPr bwMode="auto">
          <a:xfrm>
            <a:off x="4953000" y="1066800"/>
            <a:ext cx="4114800" cy="4346575"/>
          </a:xfrm>
          <a:prstGeom prst="rect">
            <a:avLst/>
          </a:prstGeom>
          <a:noFill/>
          <a:ln w="9525">
            <a:noFill/>
            <a:miter lim="800000"/>
            <a:headEnd/>
            <a:tailEnd/>
          </a:ln>
        </p:spPr>
      </p:pic>
      <p:sp>
        <p:nvSpPr>
          <p:cNvPr id="103450" name="Rectangle 26"/>
          <p:cNvSpPr>
            <a:spLocks noChangeAspect="1" noChangeArrowheads="1"/>
          </p:cNvSpPr>
          <p:nvPr/>
        </p:nvSpPr>
        <p:spPr bwMode="auto">
          <a:xfrm>
            <a:off x="5715000" y="1566862"/>
            <a:ext cx="762000" cy="261938"/>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eaLnBrk="1" hangingPunct="1"/>
            <a:r>
              <a:rPr lang="en-US" sz="1400" dirty="0" err="1">
                <a:solidFill>
                  <a:srgbClr val="9900CC"/>
                </a:solidFill>
                <a:latin typeface="Tahoma" pitchFamily="-65" charset="0"/>
              </a:rPr>
              <a:t>E</a:t>
            </a:r>
            <a:r>
              <a:rPr lang="en-US" sz="1400" baseline="-25000" dirty="0" err="1">
                <a:solidFill>
                  <a:srgbClr val="9900CC"/>
                </a:solidFill>
                <a:latin typeface="Tahoma" pitchFamily="-65" charset="0"/>
              </a:rPr>
              <a:t>o</a:t>
            </a:r>
            <a:r>
              <a:rPr lang="en-US" sz="1400" dirty="0">
                <a:solidFill>
                  <a:srgbClr val="9900CC"/>
                </a:solidFill>
                <a:latin typeface="Tahoma" pitchFamily="-65" charset="0"/>
              </a:rPr>
              <a:t> </a:t>
            </a:r>
            <a:r>
              <a:rPr lang="en-US" sz="1200" dirty="0">
                <a:solidFill>
                  <a:srgbClr val="9900CC"/>
                </a:solidFill>
                <a:latin typeface="Tahoma" pitchFamily="-65" charset="0"/>
              </a:rPr>
              <a:t>= 11 GeV</a:t>
            </a:r>
          </a:p>
        </p:txBody>
      </p:sp>
      <p:sp>
        <p:nvSpPr>
          <p:cNvPr id="103452" name="Text Box 28"/>
          <p:cNvSpPr txBox="1">
            <a:spLocks noChangeAspect="1" noChangeArrowheads="1"/>
          </p:cNvSpPr>
          <p:nvPr/>
        </p:nvSpPr>
        <p:spPr bwMode="auto">
          <a:xfrm>
            <a:off x="6734175" y="1568450"/>
            <a:ext cx="881063" cy="276999"/>
          </a:xfrm>
          <a:prstGeom prst="rect">
            <a:avLst/>
          </a:prstGeom>
          <a:solidFill>
            <a:schemeClr val="tx1"/>
          </a:solidFill>
          <a:ln w="9525">
            <a:noFill/>
            <a:miter lim="800000"/>
            <a:headEnd/>
            <a:tailEnd/>
          </a:ln>
          <a:effectLst/>
        </p:spPr>
        <p:txBody>
          <a:bodyPr wrap="square">
            <a:prstTxWarp prst="textNoShape">
              <a:avLst/>
            </a:prstTxWarp>
            <a:spAutoFit/>
          </a:bodyPr>
          <a:lstStyle/>
          <a:p>
            <a:pPr eaLnBrk="1" hangingPunct="1"/>
            <a:r>
              <a:rPr lang="en-US" sz="1200" dirty="0" err="1" smtClean="0">
                <a:solidFill>
                  <a:srgbClr val="9900CC"/>
                </a:solidFill>
                <a:latin typeface="Tahoma" pitchFamily="-65" charset="0"/>
              </a:rPr>
              <a:t>E</a:t>
            </a:r>
            <a:r>
              <a:rPr lang="en-US" sz="1200" baseline="-25000" dirty="0" err="1" smtClean="0">
                <a:solidFill>
                  <a:srgbClr val="9900CC"/>
                </a:solidFill>
                <a:latin typeface="Tahoma" pitchFamily="-65" charset="0"/>
              </a:rPr>
              <a:t>o</a:t>
            </a:r>
            <a:r>
              <a:rPr lang="en-US" sz="1200" dirty="0" smtClean="0">
                <a:solidFill>
                  <a:srgbClr val="9900CC"/>
                </a:solidFill>
                <a:latin typeface="Tahoma" pitchFamily="-65" charset="0"/>
              </a:rPr>
              <a:t>= </a:t>
            </a:r>
            <a:r>
              <a:rPr lang="en-US" sz="1200" dirty="0">
                <a:solidFill>
                  <a:srgbClr val="9900CC"/>
                </a:solidFill>
                <a:latin typeface="Tahoma" pitchFamily="-65" charset="0"/>
              </a:rPr>
              <a:t>6 GeV</a:t>
            </a:r>
          </a:p>
        </p:txBody>
      </p:sp>
      <p:sp>
        <p:nvSpPr>
          <p:cNvPr id="103454" name="Rectangle 30"/>
          <p:cNvSpPr>
            <a:spLocks noChangeAspect="1" noChangeArrowheads="1"/>
          </p:cNvSpPr>
          <p:nvPr/>
        </p:nvSpPr>
        <p:spPr bwMode="auto">
          <a:xfrm>
            <a:off x="8491537" y="1609724"/>
            <a:ext cx="55563" cy="1508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3455" name="Rectangle 31"/>
          <p:cNvSpPr>
            <a:spLocks noChangeAspect="1" noChangeArrowheads="1"/>
          </p:cNvSpPr>
          <p:nvPr/>
        </p:nvSpPr>
        <p:spPr bwMode="auto">
          <a:xfrm>
            <a:off x="8553714" y="1591469"/>
            <a:ext cx="56885" cy="7540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3456" name="Text Box 32"/>
          <p:cNvSpPr txBox="1">
            <a:spLocks noChangeAspect="1" noChangeArrowheads="1"/>
          </p:cNvSpPr>
          <p:nvPr/>
        </p:nvSpPr>
        <p:spPr bwMode="auto">
          <a:xfrm>
            <a:off x="8034337" y="1565275"/>
            <a:ext cx="881063" cy="276999"/>
          </a:xfrm>
          <a:prstGeom prst="rect">
            <a:avLst/>
          </a:prstGeom>
          <a:solidFill>
            <a:schemeClr val="tx1"/>
          </a:solidFill>
          <a:ln w="9525">
            <a:noFill/>
            <a:miter lim="800000"/>
            <a:headEnd/>
            <a:tailEnd/>
          </a:ln>
          <a:effectLst/>
        </p:spPr>
        <p:txBody>
          <a:bodyPr wrap="square">
            <a:prstTxWarp prst="textNoShape">
              <a:avLst/>
            </a:prstTxWarp>
            <a:spAutoFit/>
          </a:bodyPr>
          <a:lstStyle/>
          <a:p>
            <a:pPr eaLnBrk="1" hangingPunct="1"/>
            <a:r>
              <a:rPr lang="en-US" sz="1200" dirty="0" err="1" smtClean="0">
                <a:solidFill>
                  <a:srgbClr val="9900CC"/>
                </a:solidFill>
                <a:latin typeface="Tahoma" pitchFamily="-65" charset="0"/>
              </a:rPr>
              <a:t>E</a:t>
            </a:r>
            <a:r>
              <a:rPr lang="en-US" sz="1200" baseline="-25000" dirty="0" err="1" smtClean="0">
                <a:solidFill>
                  <a:srgbClr val="9900CC"/>
                </a:solidFill>
                <a:latin typeface="Tahoma" pitchFamily="-65" charset="0"/>
              </a:rPr>
              <a:t>o</a:t>
            </a:r>
            <a:r>
              <a:rPr lang="en-US" sz="1200" dirty="0" smtClean="0">
                <a:solidFill>
                  <a:srgbClr val="9900CC"/>
                </a:solidFill>
                <a:latin typeface="Tahoma" pitchFamily="-65" charset="0"/>
              </a:rPr>
              <a:t>= </a:t>
            </a:r>
            <a:r>
              <a:rPr lang="en-US" sz="1200" dirty="0">
                <a:solidFill>
                  <a:srgbClr val="9900CC"/>
                </a:solidFill>
                <a:latin typeface="Tahoma" pitchFamily="-65" charset="0"/>
              </a:rPr>
              <a:t>4 GeV</a:t>
            </a:r>
          </a:p>
        </p:txBody>
      </p:sp>
      <p:sp>
        <p:nvSpPr>
          <p:cNvPr id="103457" name="Text Box 33"/>
          <p:cNvSpPr txBox="1">
            <a:spLocks noChangeAspect="1" noChangeArrowheads="1"/>
          </p:cNvSpPr>
          <p:nvPr/>
        </p:nvSpPr>
        <p:spPr bwMode="auto">
          <a:xfrm>
            <a:off x="7165975" y="3124200"/>
            <a:ext cx="377825" cy="274637"/>
          </a:xfrm>
          <a:prstGeom prst="rect">
            <a:avLst/>
          </a:prstGeom>
          <a:solidFill>
            <a:schemeClr val="tx1"/>
          </a:solidFill>
          <a:ln w="9525">
            <a:noFill/>
            <a:miter lim="800000"/>
            <a:headEnd/>
            <a:tailEnd/>
          </a:ln>
          <a:effectLst/>
        </p:spPr>
        <p:txBody>
          <a:bodyPr wrap="none">
            <a:prstTxWarp prst="textNoShape">
              <a:avLst/>
            </a:prstTxWarp>
            <a:spAutoFit/>
          </a:bodyPr>
          <a:lstStyle/>
          <a:p>
            <a:pPr eaLnBrk="1" hangingPunct="1"/>
            <a:r>
              <a:rPr lang="en-US" sz="1200">
                <a:solidFill>
                  <a:srgbClr val="00FF00"/>
                </a:solidFill>
                <a:latin typeface="Tahoma" pitchFamily="-65" charset="0"/>
              </a:rPr>
              <a:t>BH</a:t>
            </a:r>
            <a:endParaRPr lang="en-US" sz="2400">
              <a:latin typeface="Tahoma" pitchFamily="-65" charset="0"/>
            </a:endParaRPr>
          </a:p>
        </p:txBody>
      </p:sp>
      <p:sp>
        <p:nvSpPr>
          <p:cNvPr id="103458" name="Text Box 34"/>
          <p:cNvSpPr txBox="1">
            <a:spLocks noChangeAspect="1" noChangeArrowheads="1"/>
          </p:cNvSpPr>
          <p:nvPr/>
        </p:nvSpPr>
        <p:spPr bwMode="auto">
          <a:xfrm>
            <a:off x="6858000" y="4316413"/>
            <a:ext cx="554038" cy="274637"/>
          </a:xfrm>
          <a:prstGeom prst="rect">
            <a:avLst/>
          </a:prstGeom>
          <a:noFill/>
          <a:ln w="9525">
            <a:noFill/>
            <a:miter lim="800000"/>
            <a:headEnd/>
            <a:tailEnd/>
          </a:ln>
          <a:effectLst/>
        </p:spPr>
        <p:txBody>
          <a:bodyPr wrap="none">
            <a:prstTxWarp prst="textNoShape">
              <a:avLst/>
            </a:prstTxWarp>
            <a:spAutoFit/>
          </a:bodyPr>
          <a:lstStyle/>
          <a:p>
            <a:pPr eaLnBrk="1" hangingPunct="1"/>
            <a:r>
              <a:rPr lang="en-US" sz="1200">
                <a:solidFill>
                  <a:srgbClr val="FF3300"/>
                </a:solidFill>
                <a:latin typeface="Tahoma" pitchFamily="-65" charset="0"/>
              </a:rPr>
              <a:t>DVCS</a:t>
            </a:r>
          </a:p>
        </p:txBody>
      </p:sp>
      <p:sp>
        <p:nvSpPr>
          <p:cNvPr id="103459" name="Line 35"/>
          <p:cNvSpPr>
            <a:spLocks noChangeAspect="1" noChangeShapeType="1"/>
          </p:cNvSpPr>
          <p:nvPr/>
        </p:nvSpPr>
        <p:spPr bwMode="auto">
          <a:xfrm flipV="1">
            <a:off x="7081838" y="3771900"/>
            <a:ext cx="0" cy="454025"/>
          </a:xfrm>
          <a:prstGeom prst="line">
            <a:avLst/>
          </a:prstGeom>
          <a:noFill/>
          <a:ln w="9525">
            <a:solidFill>
              <a:srgbClr val="FF3300"/>
            </a:solidFill>
            <a:miter lim="800000"/>
            <a:headEnd/>
            <a:tailEnd type="triangle" w="med" len="med"/>
          </a:ln>
          <a:effectLst/>
        </p:spPr>
        <p:txBody>
          <a:bodyPr wrap="none" anchor="ctr">
            <a:prstTxWarp prst="textNoShape">
              <a:avLst/>
            </a:prstTxWarp>
          </a:bodyPr>
          <a:lstStyle/>
          <a:p>
            <a:endParaRPr lang="en-US"/>
          </a:p>
        </p:txBody>
      </p:sp>
      <p:sp>
        <p:nvSpPr>
          <p:cNvPr id="103460" name="Line 36"/>
          <p:cNvSpPr>
            <a:spLocks noChangeAspect="1" noChangeShapeType="1"/>
          </p:cNvSpPr>
          <p:nvPr/>
        </p:nvSpPr>
        <p:spPr bwMode="auto">
          <a:xfrm flipV="1">
            <a:off x="7315200" y="2743200"/>
            <a:ext cx="0" cy="361950"/>
          </a:xfrm>
          <a:prstGeom prst="line">
            <a:avLst/>
          </a:prstGeom>
          <a:noFill/>
          <a:ln w="9525">
            <a:solidFill>
              <a:srgbClr val="00FF00"/>
            </a:solidFill>
            <a:miter lim="800000"/>
            <a:headEnd/>
            <a:tailEnd type="triangle" w="med" len="med"/>
          </a:ln>
          <a:effectLst/>
        </p:spPr>
        <p:txBody>
          <a:bodyPr wrap="none" anchor="ctr">
            <a:prstTxWarp prst="textNoShape">
              <a:avLst/>
            </a:prstTxWarp>
          </a:bodyPr>
          <a:lstStyle/>
          <a:p>
            <a:endParaRPr lang="en-US"/>
          </a:p>
        </p:txBody>
      </p:sp>
      <p:grpSp>
        <p:nvGrpSpPr>
          <p:cNvPr id="5" name="Group 37"/>
          <p:cNvGrpSpPr>
            <a:grpSpLocks/>
          </p:cNvGrpSpPr>
          <p:nvPr/>
        </p:nvGrpSpPr>
        <p:grpSpPr bwMode="auto">
          <a:xfrm flipV="1">
            <a:off x="7429500" y="1209674"/>
            <a:ext cx="1333500" cy="45719"/>
            <a:chOff x="7429500" y="1209674"/>
            <a:chExt cx="1333500" cy="45719"/>
          </a:xfrm>
        </p:grpSpPr>
        <p:sp>
          <p:nvSpPr>
            <p:cNvPr id="103462" name="Line 38"/>
            <p:cNvSpPr>
              <a:spLocks noChangeShapeType="1"/>
            </p:cNvSpPr>
            <p:nvPr/>
          </p:nvSpPr>
          <p:spPr bwMode="auto">
            <a:xfrm>
              <a:off x="4416" y="768"/>
              <a:ext cx="432"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103463" name="Line 39"/>
            <p:cNvSpPr>
              <a:spLocks noChangeShapeType="1"/>
            </p:cNvSpPr>
            <p:nvPr/>
          </p:nvSpPr>
          <p:spPr bwMode="auto">
            <a:xfrm>
              <a:off x="4992" y="768"/>
              <a:ext cx="432"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sp>
        <p:nvSpPr>
          <p:cNvPr id="34" name="Date Placeholder 33"/>
          <p:cNvSpPr>
            <a:spLocks noGrp="1"/>
          </p:cNvSpPr>
          <p:nvPr>
            <p:ph type="dt" sz="half" idx="10"/>
          </p:nvPr>
        </p:nvSpPr>
        <p:spPr/>
        <p:txBody>
          <a:bodyPr/>
          <a:lstStyle/>
          <a:p>
            <a:pPr>
              <a:defRPr/>
            </a:pPr>
            <a:r>
              <a:rPr lang="en-US" smtClean="0"/>
              <a:t>3/25/09</a:t>
            </a:r>
            <a:endParaRPr lang="en-US"/>
          </a:p>
        </p:txBody>
      </p:sp>
      <p:sp>
        <p:nvSpPr>
          <p:cNvPr id="35" name="Slide Number Placeholder 34"/>
          <p:cNvSpPr>
            <a:spLocks noGrp="1"/>
          </p:cNvSpPr>
          <p:nvPr>
            <p:ph type="sldNum" sz="quarter" idx="12"/>
          </p:nvPr>
        </p:nvSpPr>
        <p:spPr/>
        <p:txBody>
          <a:bodyPr/>
          <a:lstStyle/>
          <a:p>
            <a:pPr>
              <a:defRPr/>
            </a:pPr>
            <a:fld id="{047E1535-49FE-5E47-89C7-76CCF1E19C97}" type="slidenum">
              <a:rPr lang="en-US" smtClean="0"/>
              <a:pPr>
                <a:defRPr/>
              </a:pPr>
              <a:t>13</a:t>
            </a:fld>
            <a:endParaRPr lang="en-US"/>
          </a:p>
        </p:txBody>
      </p:sp>
      <p:sp>
        <p:nvSpPr>
          <p:cNvPr id="36" name="Footer Placeholder 35"/>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P spid="10343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9825"/>
          </a:xfrm>
        </p:spPr>
        <p:txBody>
          <a:bodyPr/>
          <a:lstStyle/>
          <a:p>
            <a:r>
              <a:rPr lang="en-US" dirty="0" smtClean="0">
                <a:solidFill>
                  <a:schemeClr val="tx1"/>
                </a:solidFill>
              </a:rPr>
              <a:t>GPD combination in interference term</a:t>
            </a:r>
            <a:endParaRPr lang="en-US" dirty="0">
              <a:solidFill>
                <a:schemeClr val="tx1"/>
              </a:solidFill>
            </a:endParaRPr>
          </a:p>
        </p:txBody>
      </p:sp>
      <p:pic>
        <p:nvPicPr>
          <p:cNvPr id="9" name="Picture 8"/>
          <p:cNvPicPr>
            <a:picLocks noChangeAspect="1"/>
          </p:cNvPicPr>
          <p:nvPr/>
        </p:nvPicPr>
        <mc:AlternateContent xmlns:ma="http://schemas.microsoft.com/office/mac/drawingml/2008/main">
          <mc:Choice Requires="ma">
            <p:blipFill>
              <a:blip r:embed="rId2"/>
              <a:srcRect t="30369" r="26194" b="432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t="30369" r="26194" b="43224"/>
              <a:stretch>
                <a:fillRect/>
              </a:stretch>
            </p:blipFill>
          </mc:Fallback>
        </mc:AlternateContent>
        <p:spPr>
          <a:xfrm>
            <a:off x="609600" y="2895600"/>
            <a:ext cx="7164931" cy="1905000"/>
          </a:xfrm>
          <a:prstGeom prst="rect">
            <a:avLst/>
          </a:prstGeom>
          <a:scene3d>
            <a:camera prst="orthographicFront">
              <a:rot lat="0" lon="0" rev="0"/>
            </a:camera>
            <a:lightRig rig="threePt" dir="t"/>
          </a:scene3d>
          <a:sp3d/>
        </p:spPr>
      </p:pic>
      <p:sp>
        <p:nvSpPr>
          <p:cNvPr id="10" name="TextBox 9"/>
          <p:cNvSpPr txBox="1"/>
          <p:nvPr/>
        </p:nvSpPr>
        <p:spPr>
          <a:xfrm>
            <a:off x="914400" y="2082224"/>
            <a:ext cx="1383011" cy="584776"/>
          </a:xfrm>
          <a:prstGeom prst="rect">
            <a:avLst/>
          </a:prstGeom>
          <a:noFill/>
        </p:spPr>
        <p:txBody>
          <a:bodyPr wrap="none" rtlCol="0">
            <a:spAutoFit/>
          </a:bodyPr>
          <a:lstStyle/>
          <a:p>
            <a:r>
              <a:rPr lang="en-US" sz="1600" dirty="0" smtClean="0"/>
              <a:t>Target </a:t>
            </a:r>
          </a:p>
          <a:p>
            <a:r>
              <a:rPr lang="en-US" sz="1600" dirty="0" smtClean="0"/>
              <a:t>polarization</a:t>
            </a:r>
            <a:endParaRPr lang="en-US" sz="1600" dirty="0"/>
          </a:p>
        </p:txBody>
      </p:sp>
      <p:sp>
        <p:nvSpPr>
          <p:cNvPr id="11" name="TextBox 10"/>
          <p:cNvSpPr txBox="1"/>
          <p:nvPr/>
        </p:nvSpPr>
        <p:spPr>
          <a:xfrm>
            <a:off x="3012163" y="2124670"/>
            <a:ext cx="2257048" cy="338554"/>
          </a:xfrm>
          <a:prstGeom prst="rect">
            <a:avLst/>
          </a:prstGeom>
          <a:noFill/>
        </p:spPr>
        <p:txBody>
          <a:bodyPr wrap="none" rtlCol="0">
            <a:spAutoFit/>
          </a:bodyPr>
          <a:lstStyle/>
          <a:p>
            <a:r>
              <a:rPr lang="en-US" sz="1600" dirty="0" smtClean="0"/>
              <a:t>Interference term ~  </a:t>
            </a:r>
            <a:endParaRPr lang="en-US" sz="1600" dirty="0"/>
          </a:p>
        </p:txBody>
      </p:sp>
      <p:pic>
        <p:nvPicPr>
          <p:cNvPr id="12" name="Picture 1036"/>
          <p:cNvPicPr>
            <a:picLocks noChangeAspect="1" noChangeArrowheads="1"/>
          </p:cNvPicPr>
          <p:nvPr/>
        </p:nvPicPr>
        <p:blipFill>
          <a:blip r:embed="rId4"/>
          <a:srcRect/>
          <a:stretch>
            <a:fillRect/>
          </a:stretch>
        </p:blipFill>
        <p:spPr bwMode="auto">
          <a:xfrm>
            <a:off x="6172200" y="1316038"/>
            <a:ext cx="2743200" cy="1503362"/>
          </a:xfrm>
          <a:prstGeom prst="rect">
            <a:avLst/>
          </a:prstGeom>
          <a:noFill/>
          <a:ln w="9525">
            <a:noFill/>
            <a:miter lim="800000"/>
            <a:headEnd/>
            <a:tailEnd/>
          </a:ln>
        </p:spPr>
      </p:pic>
      <p:sp>
        <p:nvSpPr>
          <p:cNvPr id="13" name="Line 9"/>
          <p:cNvSpPr>
            <a:spLocks noChangeShapeType="1"/>
          </p:cNvSpPr>
          <p:nvPr/>
        </p:nvSpPr>
        <p:spPr bwMode="auto">
          <a:xfrm>
            <a:off x="0" y="9906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4" name="TextBox 13"/>
          <p:cNvSpPr txBox="1"/>
          <p:nvPr/>
        </p:nvSpPr>
        <p:spPr>
          <a:xfrm>
            <a:off x="1905000" y="5257800"/>
            <a:ext cx="5181600" cy="646331"/>
          </a:xfrm>
          <a:prstGeom prst="rect">
            <a:avLst/>
          </a:prstGeom>
          <a:noFill/>
          <a:ln>
            <a:solidFill>
              <a:srgbClr val="FFFF00"/>
            </a:solidFill>
          </a:ln>
        </p:spPr>
        <p:txBody>
          <a:bodyPr wrap="square" rtlCol="0">
            <a:spAutoFit/>
          </a:bodyPr>
          <a:lstStyle/>
          <a:p>
            <a:r>
              <a:rPr lang="en-US" dirty="0" smtClean="0"/>
              <a:t>With longitudinal and transverse target polarization we can separate all 4 GPDs</a:t>
            </a:r>
            <a:endParaRPr lang="en-US" dirty="0"/>
          </a:p>
        </p:txBody>
      </p:sp>
      <p:sp>
        <p:nvSpPr>
          <p:cNvPr id="15" name="Date Placeholder 14"/>
          <p:cNvSpPr>
            <a:spLocks noGrp="1"/>
          </p:cNvSpPr>
          <p:nvPr>
            <p:ph type="dt" sz="half" idx="10"/>
          </p:nvPr>
        </p:nvSpPr>
        <p:spPr/>
        <p:txBody>
          <a:bodyPr/>
          <a:lstStyle/>
          <a:p>
            <a:pPr>
              <a:defRPr/>
            </a:pPr>
            <a:r>
              <a:rPr lang="en-US" smtClean="0"/>
              <a:t>3/25/09</a:t>
            </a:r>
            <a:endParaRPr lang="en-US"/>
          </a:p>
        </p:txBody>
      </p:sp>
      <p:sp>
        <p:nvSpPr>
          <p:cNvPr id="16" name="Slide Number Placeholder 15"/>
          <p:cNvSpPr>
            <a:spLocks noGrp="1"/>
          </p:cNvSpPr>
          <p:nvPr>
            <p:ph type="sldNum" sz="quarter" idx="12"/>
          </p:nvPr>
        </p:nvSpPr>
        <p:spPr/>
        <p:txBody>
          <a:bodyPr/>
          <a:lstStyle/>
          <a:p>
            <a:pPr>
              <a:defRPr/>
            </a:pPr>
            <a:fld id="{75454989-7F99-4E40-9E01-E9FBE3C03B1A}" type="slidenum">
              <a:rPr lang="en-US" smtClean="0"/>
              <a:pPr>
                <a:defRPr/>
              </a:pPr>
              <a:t>14</a:t>
            </a:fld>
            <a:endParaRPr lang="en-US"/>
          </a:p>
        </p:txBody>
      </p:sp>
      <p:sp>
        <p:nvSpPr>
          <p:cNvPr id="17" name="Footer Placeholder 16"/>
          <p:cNvSpPr>
            <a:spLocks noGrp="1"/>
          </p:cNvSpPr>
          <p:nvPr>
            <p:ph type="ftr" sz="quarter" idx="11"/>
          </p:nvPr>
        </p:nvSpPr>
        <p:spPr/>
        <p:txBody>
          <a:bodyPr/>
          <a:lstStyle/>
          <a:p>
            <a:pPr>
              <a:defRPr/>
            </a:pPr>
            <a:r>
              <a:rPr lang="en-US" smtClean="0"/>
              <a:t>Volker Burkert, Workshop on Positrons at JLab</a:t>
            </a:r>
            <a:endParaRPr lang="en-US"/>
          </a:p>
        </p:txBody>
      </p:sp>
      <p:sp>
        <p:nvSpPr>
          <p:cNvPr id="18" name="TextBox 17"/>
          <p:cNvSpPr txBox="1"/>
          <p:nvPr/>
        </p:nvSpPr>
        <p:spPr>
          <a:xfrm>
            <a:off x="7774531" y="3200400"/>
            <a:ext cx="1187721" cy="400110"/>
          </a:xfrm>
          <a:prstGeom prst="rect">
            <a:avLst/>
          </a:prstGeom>
          <a:noFill/>
        </p:spPr>
        <p:txBody>
          <a:bodyPr wrap="none" rtlCol="0">
            <a:spAutoFit/>
          </a:bodyPr>
          <a:lstStyle/>
          <a:p>
            <a:r>
              <a:rPr lang="en-US" sz="2000" i="1" dirty="0" err="1" smtClean="0">
                <a:latin typeface="Franklin Gothic Book"/>
                <a:cs typeface="Franklin Gothic Book"/>
              </a:rPr>
              <a:t>τ</a:t>
            </a:r>
            <a:r>
              <a:rPr lang="en-US" sz="2000" i="1" dirty="0" smtClean="0">
                <a:latin typeface="Franklin Gothic Book"/>
                <a:cs typeface="Franklin Gothic Book"/>
              </a:rPr>
              <a:t>=-t/4M</a:t>
            </a:r>
            <a:r>
              <a:rPr lang="en-US" sz="2000" i="1" baseline="30000" dirty="0" smtClean="0">
                <a:latin typeface="Franklin Gothic Book"/>
                <a:cs typeface="Franklin Gothic Book"/>
              </a:rPr>
              <a:t>2</a:t>
            </a:r>
            <a:endParaRPr lang="en-US" sz="2000" i="1" baseline="30000" dirty="0">
              <a:latin typeface="Franklin Gothic Book"/>
              <a:cs typeface="Franklin Gothic Book"/>
            </a:endParaRPr>
          </a:p>
        </p:txBody>
      </p:sp>
      <p:sp>
        <p:nvSpPr>
          <p:cNvPr id="19" name="Rectangle 18"/>
          <p:cNvSpPr/>
          <p:nvPr/>
        </p:nvSpPr>
        <p:spPr bwMode="auto">
          <a:xfrm>
            <a:off x="7698331" y="2895601"/>
            <a:ext cx="76200" cy="19050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228600" y="1482725"/>
            <a:ext cx="4495800" cy="4289425"/>
          </a:xfrm>
          <a:prstGeom prst="rect">
            <a:avLst/>
          </a:prstGeom>
          <a:noFill/>
          <a:ln w="9525">
            <a:noFill/>
            <a:miter lim="800000"/>
            <a:headEnd/>
            <a:tailEnd/>
          </a:ln>
        </p:spPr>
      </p:pic>
      <p:sp>
        <p:nvSpPr>
          <p:cNvPr id="8" name="Text Box 3"/>
          <p:cNvSpPr txBox="1">
            <a:spLocks noChangeArrowheads="1"/>
          </p:cNvSpPr>
          <p:nvPr/>
        </p:nvSpPr>
        <p:spPr bwMode="auto">
          <a:xfrm>
            <a:off x="5791200" y="5791200"/>
            <a:ext cx="3276600" cy="376237"/>
          </a:xfrm>
          <a:prstGeom prst="rect">
            <a:avLst/>
          </a:prstGeom>
          <a:noFill/>
          <a:ln w="9525">
            <a:solidFill>
              <a:schemeClr val="tx1"/>
            </a:solidFill>
            <a:miter lim="800000"/>
            <a:headEnd/>
            <a:tailEnd/>
          </a:ln>
        </p:spPr>
        <p:txBody>
          <a:bodyPr wrap="square">
            <a:prstTxWarp prst="textNoShape">
              <a:avLst/>
            </a:prstTxWarp>
            <a:spAutoFit/>
          </a:bodyPr>
          <a:lstStyle/>
          <a:p>
            <a:r>
              <a:rPr lang="en-US"/>
              <a:t>Fit: A</a:t>
            </a:r>
            <a:r>
              <a:rPr lang="en-US" baseline="-25000"/>
              <a:t>LU</a:t>
            </a:r>
            <a:r>
              <a:rPr lang="en-US"/>
              <a:t>  = </a:t>
            </a:r>
            <a:r>
              <a:rPr lang="en-US">
                <a:latin typeface="Symbol" pitchFamily="-65" charset="2"/>
              </a:rPr>
              <a:t>a</a:t>
            </a:r>
            <a:r>
              <a:rPr lang="en-US"/>
              <a:t>sin</a:t>
            </a:r>
            <a:r>
              <a:rPr lang="en-US">
                <a:latin typeface="Symbol" pitchFamily="-65" charset="2"/>
              </a:rPr>
              <a:t>f/(1 + b</a:t>
            </a:r>
            <a:r>
              <a:rPr lang="en-US"/>
              <a:t>cos</a:t>
            </a:r>
            <a:r>
              <a:rPr lang="en-US">
                <a:latin typeface="Symbol" pitchFamily="-65" charset="2"/>
              </a:rPr>
              <a:t>f)</a:t>
            </a:r>
          </a:p>
        </p:txBody>
      </p:sp>
      <p:sp>
        <p:nvSpPr>
          <p:cNvPr id="9" name="Text Box 4"/>
          <p:cNvSpPr txBox="1">
            <a:spLocks noChangeArrowheads="1"/>
          </p:cNvSpPr>
          <p:nvPr/>
        </p:nvSpPr>
        <p:spPr bwMode="auto">
          <a:xfrm>
            <a:off x="838200" y="5715000"/>
            <a:ext cx="3435350" cy="641350"/>
          </a:xfrm>
          <a:prstGeom prst="rect">
            <a:avLst/>
          </a:prstGeom>
          <a:noFill/>
          <a:ln w="9525">
            <a:noFill/>
            <a:miter lim="800000"/>
            <a:headEnd/>
            <a:tailEnd/>
          </a:ln>
        </p:spPr>
        <p:txBody>
          <a:bodyPr wrap="none">
            <a:prstTxWarp prst="textNoShape">
              <a:avLst/>
            </a:prstTxWarp>
            <a:spAutoFit/>
          </a:bodyPr>
          <a:lstStyle/>
          <a:p>
            <a:r>
              <a:rPr lang="en-US"/>
              <a:t>Fully integrated asymmetry and </a:t>
            </a:r>
          </a:p>
          <a:p>
            <a:r>
              <a:rPr lang="en-US"/>
              <a:t>one of 65 bins in Q</a:t>
            </a:r>
            <a:r>
              <a:rPr lang="en-US" baseline="30000"/>
              <a:t>2</a:t>
            </a:r>
            <a:r>
              <a:rPr lang="en-US"/>
              <a:t>, x=</a:t>
            </a:r>
            <a:r>
              <a:rPr lang="el-GR">
                <a:ea typeface="Arial" pitchFamily="-65" charset="0"/>
                <a:cs typeface="Arial" pitchFamily="-65" charset="0"/>
              </a:rPr>
              <a:t>ξ</a:t>
            </a:r>
            <a:r>
              <a:rPr lang="en-US"/>
              <a:t>, t.</a:t>
            </a:r>
          </a:p>
        </p:txBody>
      </p:sp>
      <p:sp>
        <p:nvSpPr>
          <p:cNvPr id="10" name="Line 5"/>
          <p:cNvSpPr>
            <a:spLocks noChangeShapeType="1"/>
          </p:cNvSpPr>
          <p:nvPr/>
        </p:nvSpPr>
        <p:spPr bwMode="auto">
          <a:xfrm>
            <a:off x="0" y="9144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1" name="Rectangle 6"/>
          <p:cNvSpPr>
            <a:spLocks noChangeArrowheads="1"/>
          </p:cNvSpPr>
          <p:nvPr/>
        </p:nvSpPr>
        <p:spPr bwMode="auto">
          <a:xfrm>
            <a:off x="1676400" y="152400"/>
            <a:ext cx="7391400" cy="685800"/>
          </a:xfrm>
          <a:prstGeom prst="rect">
            <a:avLst/>
          </a:prstGeom>
          <a:noFill/>
          <a:ln w="9525">
            <a:noFill/>
            <a:miter lim="800000"/>
            <a:headEnd/>
            <a:tailEnd/>
          </a:ln>
        </p:spPr>
        <p:txBody>
          <a:bodyPr anchor="ctr">
            <a:prstTxWarp prst="textNoShape">
              <a:avLst/>
            </a:prstTxWarp>
          </a:bodyPr>
          <a:lstStyle/>
          <a:p>
            <a:pPr eaLnBrk="1" hangingPunct="1"/>
            <a:r>
              <a:rPr lang="en-US" sz="3600">
                <a:latin typeface="Comic Sans MS" pitchFamily="-65" charset="0"/>
              </a:rPr>
              <a:t>DVCS/BH  Beam Spin Asymmetry</a:t>
            </a:r>
          </a:p>
        </p:txBody>
      </p:sp>
      <p:sp>
        <p:nvSpPr>
          <p:cNvPr id="12" name="Text Box 13"/>
          <p:cNvSpPr txBox="1">
            <a:spLocks noChangeArrowheads="1"/>
          </p:cNvSpPr>
          <p:nvPr/>
        </p:nvSpPr>
        <p:spPr bwMode="auto">
          <a:xfrm>
            <a:off x="5029200" y="1047690"/>
            <a:ext cx="3624610" cy="400110"/>
          </a:xfrm>
          <a:prstGeom prst="rect">
            <a:avLst/>
          </a:prstGeom>
          <a:noFill/>
          <a:ln w="9525">
            <a:noFill/>
            <a:miter lim="800000"/>
            <a:headEnd/>
            <a:tailEnd/>
          </a:ln>
        </p:spPr>
        <p:txBody>
          <a:bodyPr wrap="none">
            <a:prstTxWarp prst="textNoShape">
              <a:avLst/>
            </a:prstTxWarp>
            <a:spAutoFit/>
          </a:bodyPr>
          <a:lstStyle/>
          <a:p>
            <a:r>
              <a:rPr lang="en-US" sz="2000" dirty="0">
                <a:effectLst>
                  <a:outerShdw blurRad="50800" dist="38100" dir="2700000" algn="tl" rotWithShape="0">
                    <a:srgbClr val="000000"/>
                  </a:outerShdw>
                </a:effectLst>
              </a:rPr>
              <a:t>Large kinematics coverage</a:t>
            </a:r>
          </a:p>
        </p:txBody>
      </p:sp>
      <p:sp>
        <p:nvSpPr>
          <p:cNvPr id="13" name="Text Box 14"/>
          <p:cNvSpPr txBox="1">
            <a:spLocks noChangeArrowheads="1"/>
          </p:cNvSpPr>
          <p:nvPr/>
        </p:nvSpPr>
        <p:spPr bwMode="auto">
          <a:xfrm>
            <a:off x="76200" y="136525"/>
            <a:ext cx="1452563" cy="701675"/>
          </a:xfrm>
          <a:prstGeom prst="rect">
            <a:avLst/>
          </a:prstGeom>
          <a:noFill/>
          <a:ln w="9525">
            <a:noFill/>
            <a:miter lim="800000"/>
            <a:headEnd/>
            <a:tailEnd/>
          </a:ln>
        </p:spPr>
        <p:txBody>
          <a:bodyPr wrap="none">
            <a:prstTxWarp prst="textNoShape">
              <a:avLst/>
            </a:prstTxWarp>
            <a:spAutoFit/>
          </a:bodyPr>
          <a:lstStyle/>
          <a:p>
            <a:pPr eaLnBrk="1" hangingPunct="1"/>
            <a:r>
              <a:rPr lang="en-US" sz="4000" b="1" i="1">
                <a:solidFill>
                  <a:srgbClr val="FF0000"/>
                </a:solidFill>
                <a:latin typeface="Times New Roman" pitchFamily="-65" charset="0"/>
              </a:rPr>
              <a:t>CLAS</a:t>
            </a:r>
          </a:p>
        </p:txBody>
      </p:sp>
      <p:pic>
        <p:nvPicPr>
          <p:cNvPr id="15" name="Picture 6"/>
          <p:cNvPicPr>
            <a:picLocks noChangeAspect="1" noChangeArrowheads="1"/>
          </p:cNvPicPr>
          <p:nvPr/>
        </p:nvPicPr>
        <p:blipFill>
          <a:blip r:embed="rId3"/>
          <a:srcRect/>
          <a:stretch>
            <a:fillRect/>
          </a:stretch>
        </p:blipFill>
        <p:spPr bwMode="auto">
          <a:xfrm>
            <a:off x="4800600" y="1531144"/>
            <a:ext cx="4278085" cy="4191000"/>
          </a:xfrm>
          <a:prstGeom prst="rect">
            <a:avLst/>
          </a:prstGeom>
          <a:noFill/>
          <a:ln w="9525">
            <a:noFill/>
            <a:miter lim="800000"/>
            <a:headEnd/>
            <a:tailEnd/>
          </a:ln>
        </p:spPr>
      </p:pic>
      <p:sp>
        <p:nvSpPr>
          <p:cNvPr id="16" name="Date Placeholder 15"/>
          <p:cNvSpPr>
            <a:spLocks noGrp="1"/>
          </p:cNvSpPr>
          <p:nvPr>
            <p:ph type="dt" sz="half" idx="10"/>
          </p:nvPr>
        </p:nvSpPr>
        <p:spPr/>
        <p:txBody>
          <a:bodyPr/>
          <a:lstStyle/>
          <a:p>
            <a:pPr>
              <a:defRPr/>
            </a:pPr>
            <a:r>
              <a:rPr lang="en-US" smtClean="0"/>
              <a:t>3/25/09</a:t>
            </a:r>
            <a:endParaRPr lang="en-US"/>
          </a:p>
        </p:txBody>
      </p:sp>
      <p:sp>
        <p:nvSpPr>
          <p:cNvPr id="17" name="Slide Number Placeholder 16"/>
          <p:cNvSpPr>
            <a:spLocks noGrp="1"/>
          </p:cNvSpPr>
          <p:nvPr>
            <p:ph type="sldNum" sz="quarter" idx="12"/>
          </p:nvPr>
        </p:nvSpPr>
        <p:spPr/>
        <p:txBody>
          <a:bodyPr/>
          <a:lstStyle/>
          <a:p>
            <a:pPr>
              <a:defRPr/>
            </a:pPr>
            <a:fld id="{75454989-7F99-4E40-9E01-E9FBE3C03B1A}" type="slidenum">
              <a:rPr lang="en-US" smtClean="0"/>
              <a:pPr>
                <a:defRPr/>
              </a:pPr>
              <a:t>15</a:t>
            </a:fld>
            <a:endParaRPr lang="en-US"/>
          </a:p>
        </p:txBody>
      </p:sp>
      <p:sp>
        <p:nvSpPr>
          <p:cNvPr id="18" name="Footer Placeholder 17"/>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rgbClr val="FFFFFF"/>
                </a:solidFill>
              </a:rPr>
              <a:t>Structure of differential cross section </a:t>
            </a:r>
            <a:endParaRPr lang="en-US" dirty="0">
              <a:solidFill>
                <a:srgbClr val="FFFFFF"/>
              </a:solidFill>
            </a:endParaRPr>
          </a:p>
        </p:txBody>
      </p:sp>
      <p:sp>
        <p:nvSpPr>
          <p:cNvPr id="7" name="TextBox 6"/>
          <p:cNvSpPr txBox="1"/>
          <p:nvPr/>
        </p:nvSpPr>
        <p:spPr>
          <a:xfrm>
            <a:off x="335975" y="1200090"/>
            <a:ext cx="4846524" cy="400110"/>
          </a:xfrm>
          <a:prstGeom prst="rect">
            <a:avLst/>
          </a:prstGeom>
          <a:noFill/>
        </p:spPr>
        <p:txBody>
          <a:bodyPr wrap="none" rtlCol="0">
            <a:spAutoFit/>
          </a:bodyPr>
          <a:lstStyle/>
          <a:p>
            <a:r>
              <a:rPr lang="en-US" sz="2000" dirty="0" smtClean="0">
                <a:effectLst>
                  <a:outerShdw blurRad="50800" dist="38100" dir="2700000" algn="tl" rotWithShape="0">
                    <a:srgbClr val="000000"/>
                  </a:outerShdw>
                </a:effectLst>
              </a:rPr>
              <a:t>Polarized Beam, </a:t>
            </a:r>
            <a:r>
              <a:rPr lang="en-US" sz="2000" dirty="0" err="1" smtClean="0">
                <a:effectLst>
                  <a:outerShdw blurRad="50800" dist="38100" dir="2700000" algn="tl" rotWithShape="0">
                    <a:srgbClr val="000000"/>
                  </a:outerShdw>
                </a:effectLst>
              </a:rPr>
              <a:t>unpolarized</a:t>
            </a:r>
            <a:r>
              <a:rPr lang="en-US" sz="2000" dirty="0" smtClean="0">
                <a:effectLst>
                  <a:outerShdw blurRad="50800" dist="38100" dir="2700000" algn="tl" rotWithShape="0">
                    <a:srgbClr val="000000"/>
                  </a:outerShdw>
                </a:effectLst>
              </a:rPr>
              <a:t> Target:</a:t>
            </a:r>
            <a:endParaRPr lang="en-US" sz="2000" dirty="0">
              <a:effectLst>
                <a:outerShdw blurRad="50800" dist="38100" dir="2700000" algn="tl" rotWithShape="0">
                  <a:srgbClr val="000000"/>
                </a:outerShdw>
              </a:effectLst>
            </a:endParaRPr>
          </a:p>
        </p:txBody>
      </p:sp>
      <p:pic>
        <p:nvPicPr>
          <p:cNvPr id="8" name="Picture 7"/>
          <p:cNvPicPr>
            <a:picLocks noChangeAspect="1"/>
          </p:cNvPicPr>
          <p:nvPr/>
        </p:nvPicPr>
        <mc:AlternateContent>
          <mc:Choice xmlns:ma="http://schemas.microsoft.com/office/mac/drawingml/2008/main" Requires="ma">
            <p:blipFill>
              <a:blip r:embed="rId2"/>
              <a:srcRect l="10925" t="75208" r="11765" b="6766"/>
              <a:stretch>
                <a:fillRect/>
              </a:stretch>
            </p:blipFill>
          </mc:Choice>
          <mc:Fallback>
            <p:blipFill>
              <a:blip r:embed="rId3"/>
              <a:srcRect l="10925" t="75208" r="11765" b="6766"/>
              <a:stretch>
                <a:fillRect/>
              </a:stretch>
            </p:blipFill>
          </mc:Fallback>
        </mc:AlternateContent>
        <p:spPr>
          <a:xfrm>
            <a:off x="1295400" y="5029200"/>
            <a:ext cx="7010400" cy="1219200"/>
          </a:xfrm>
          <a:prstGeom prst="rect">
            <a:avLst/>
          </a:prstGeom>
          <a:noFill/>
        </p:spPr>
      </p:pic>
      <p:pic>
        <p:nvPicPr>
          <p:cNvPr id="9" name="Picture 8"/>
          <p:cNvPicPr>
            <a:picLocks noChangeAspect="1"/>
          </p:cNvPicPr>
          <p:nvPr/>
        </p:nvPicPr>
        <mc:AlternateContent>
          <mc:Choice xmlns:ma="http://schemas.microsoft.com/office/mac/drawingml/2008/main" Requires="ma">
            <p:blipFill>
              <a:blip r:embed="rId2"/>
              <a:srcRect l="9244" t="17747" r="11765" b="63100"/>
              <a:stretch>
                <a:fillRect/>
              </a:stretch>
            </p:blipFill>
          </mc:Choice>
          <mc:Fallback>
            <p:blipFill>
              <a:blip r:embed="rId3"/>
              <a:srcRect l="9244" t="17747" r="11765" b="63100"/>
              <a:stretch>
                <a:fillRect/>
              </a:stretch>
            </p:blipFill>
          </mc:Fallback>
        </mc:AlternateContent>
        <p:spPr>
          <a:xfrm>
            <a:off x="1600200" y="1676400"/>
            <a:ext cx="7162800" cy="1295400"/>
          </a:xfrm>
          <a:prstGeom prst="rect">
            <a:avLst/>
          </a:prstGeom>
        </p:spPr>
      </p:pic>
      <p:sp>
        <p:nvSpPr>
          <p:cNvPr id="10" name="TextBox 9"/>
          <p:cNvSpPr txBox="1"/>
          <p:nvPr/>
        </p:nvSpPr>
        <p:spPr>
          <a:xfrm>
            <a:off x="6093987" y="1295400"/>
            <a:ext cx="2211813" cy="307777"/>
          </a:xfrm>
          <a:prstGeom prst="rect">
            <a:avLst/>
          </a:prstGeom>
          <a:noFill/>
        </p:spPr>
        <p:txBody>
          <a:bodyPr wrap="none" rtlCol="0">
            <a:spAutoFit/>
          </a:bodyPr>
          <a:lstStyle/>
          <a:p>
            <a:r>
              <a:rPr lang="en-US" sz="1400" dirty="0" smtClean="0"/>
              <a:t>M. Diehl, Genoa, 2009</a:t>
            </a:r>
            <a:endParaRPr lang="en-US" sz="1400" dirty="0"/>
          </a:p>
        </p:txBody>
      </p:sp>
      <p:pic>
        <p:nvPicPr>
          <p:cNvPr id="11" name="Picture 10"/>
          <p:cNvPicPr>
            <a:picLocks noChangeAspect="1"/>
          </p:cNvPicPr>
          <p:nvPr/>
        </p:nvPicPr>
        <mc:AlternateContent>
          <mc:Choice xmlns:ma="http://schemas.microsoft.com/office/mac/drawingml/2008/main" Requires="ma">
            <p:blipFill>
              <a:blip r:embed="rId2"/>
              <a:srcRect l="9244" t="44787" r="11765" b="32680"/>
              <a:stretch>
                <a:fillRect/>
              </a:stretch>
            </p:blipFill>
          </mc:Choice>
          <mc:Fallback>
            <p:blipFill>
              <a:blip r:embed="rId3"/>
              <a:srcRect l="9244" t="44787" r="11765" b="32680"/>
              <a:stretch>
                <a:fillRect/>
              </a:stretch>
            </p:blipFill>
          </mc:Fallback>
        </mc:AlternateContent>
        <p:spPr>
          <a:xfrm>
            <a:off x="1219200" y="3124200"/>
            <a:ext cx="7162800" cy="1524000"/>
          </a:xfrm>
          <a:prstGeom prst="rect">
            <a:avLst/>
          </a:prstGeom>
        </p:spPr>
      </p:pic>
      <p:sp>
        <p:nvSpPr>
          <p:cNvPr id="13" name="Line 9"/>
          <p:cNvSpPr>
            <a:spLocks noChangeShapeType="1"/>
          </p:cNvSpPr>
          <p:nvPr/>
        </p:nvSpPr>
        <p:spPr bwMode="auto">
          <a:xfrm>
            <a:off x="0" y="9906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5" name="Date Placeholder 14"/>
          <p:cNvSpPr>
            <a:spLocks noGrp="1"/>
          </p:cNvSpPr>
          <p:nvPr>
            <p:ph type="dt" sz="half" idx="10"/>
          </p:nvPr>
        </p:nvSpPr>
        <p:spPr/>
        <p:txBody>
          <a:bodyPr/>
          <a:lstStyle/>
          <a:p>
            <a:pPr>
              <a:defRPr/>
            </a:pPr>
            <a:r>
              <a:rPr lang="en-US" smtClean="0"/>
              <a:t>3/25/09</a:t>
            </a:r>
            <a:endParaRPr lang="en-US"/>
          </a:p>
        </p:txBody>
      </p:sp>
      <p:sp>
        <p:nvSpPr>
          <p:cNvPr id="16" name="Slide Number Placeholder 15"/>
          <p:cNvSpPr>
            <a:spLocks noGrp="1"/>
          </p:cNvSpPr>
          <p:nvPr>
            <p:ph type="sldNum" sz="quarter" idx="12"/>
          </p:nvPr>
        </p:nvSpPr>
        <p:spPr/>
        <p:txBody>
          <a:bodyPr/>
          <a:lstStyle/>
          <a:p>
            <a:pPr>
              <a:defRPr/>
            </a:pPr>
            <a:fld id="{75454989-7F99-4E40-9E01-E9FBE3C03B1A}" type="slidenum">
              <a:rPr lang="en-US" smtClean="0"/>
              <a:pPr>
                <a:defRPr/>
              </a:pPr>
              <a:t>16</a:t>
            </a:fld>
            <a:endParaRPr lang="en-US"/>
          </a:p>
        </p:txBody>
      </p:sp>
      <p:sp>
        <p:nvSpPr>
          <p:cNvPr id="17" name="Footer Placeholder 16"/>
          <p:cNvSpPr>
            <a:spLocks noGrp="1"/>
          </p:cNvSpPr>
          <p:nvPr>
            <p:ph type="ftr" sz="quarter" idx="11"/>
          </p:nvPr>
        </p:nvSpPr>
        <p:spPr/>
        <p:txBody>
          <a:bodyPr/>
          <a:lstStyle/>
          <a:p>
            <a:pPr>
              <a:defRPr/>
            </a:pPr>
            <a:r>
              <a:rPr lang="en-US" smtClean="0"/>
              <a:t>Volker Burkert, Workshop on Positrons at JLab</a:t>
            </a:r>
            <a:endParaRPr lang="en-US"/>
          </a:p>
        </p:txBody>
      </p:sp>
      <p:pic>
        <p:nvPicPr>
          <p:cNvPr id="18" name="Picture 1036"/>
          <p:cNvPicPr>
            <a:picLocks noChangeAspect="1" noChangeArrowheads="1"/>
          </p:cNvPicPr>
          <p:nvPr/>
        </p:nvPicPr>
        <p:blipFill>
          <a:blip r:embed="rId4"/>
          <a:srcRect/>
          <a:stretch>
            <a:fillRect/>
          </a:stretch>
        </p:blipFill>
        <p:spPr bwMode="auto">
          <a:xfrm>
            <a:off x="0" y="1676400"/>
            <a:ext cx="2135130" cy="1295400"/>
          </a:xfrm>
          <a:prstGeom prst="rect">
            <a:avLst/>
          </a:prstGeom>
          <a:noFill/>
          <a:ln w="9525">
            <a:noFill/>
            <a:miter lim="800000"/>
            <a:headEnd/>
            <a:tailEnd/>
          </a:ln>
        </p:spPr>
      </p:pic>
      <p:sp>
        <p:nvSpPr>
          <p:cNvPr id="19" name="TextBox 18"/>
          <p:cNvSpPr txBox="1"/>
          <p:nvPr/>
        </p:nvSpPr>
        <p:spPr>
          <a:xfrm>
            <a:off x="2447491" y="3821668"/>
            <a:ext cx="448109" cy="369332"/>
          </a:xfrm>
          <a:prstGeom prst="rect">
            <a:avLst/>
          </a:prstGeom>
          <a:noFill/>
        </p:spPr>
        <p:txBody>
          <a:bodyPr wrap="none" rtlCol="0">
            <a:spAutoFit/>
          </a:bodyPr>
          <a:lstStyle/>
          <a:p>
            <a:r>
              <a:rPr lang="en-US" dirty="0" err="1" smtClean="0">
                <a:solidFill>
                  <a:srgbClr val="FF0000"/>
                </a:solidFill>
              </a:rPr>
              <a:t>e</a:t>
            </a:r>
            <a:r>
              <a:rPr lang="en-US" baseline="30000" dirty="0" smtClean="0">
                <a:solidFill>
                  <a:srgbClr val="FF0000"/>
                </a:solidFill>
              </a:rPr>
              <a:t>+</a:t>
            </a:r>
            <a:endParaRPr lang="en-US" baseline="30000" dirty="0">
              <a:solidFill>
                <a:srgbClr val="FF0000"/>
              </a:solidFill>
            </a:endParaRPr>
          </a:p>
        </p:txBody>
      </p:sp>
      <p:sp>
        <p:nvSpPr>
          <p:cNvPr id="21" name="TextBox 20"/>
          <p:cNvSpPr txBox="1"/>
          <p:nvPr/>
        </p:nvSpPr>
        <p:spPr>
          <a:xfrm>
            <a:off x="2066491" y="4202668"/>
            <a:ext cx="448109" cy="369332"/>
          </a:xfrm>
          <a:prstGeom prst="rect">
            <a:avLst/>
          </a:prstGeom>
          <a:noFill/>
        </p:spPr>
        <p:txBody>
          <a:bodyPr wrap="none" rtlCol="0">
            <a:spAutoFit/>
          </a:bodyPr>
          <a:lstStyle/>
          <a:p>
            <a:r>
              <a:rPr lang="en-US" dirty="0" err="1" smtClean="0">
                <a:solidFill>
                  <a:srgbClr val="FF0000"/>
                </a:solidFill>
              </a:rPr>
              <a:t>e</a:t>
            </a:r>
            <a:r>
              <a:rPr lang="en-US" baseline="30000" dirty="0" smtClean="0">
                <a:solidFill>
                  <a:srgbClr val="FF0000"/>
                </a:solidFill>
              </a:rPr>
              <a:t>+</a:t>
            </a:r>
            <a:endParaRPr lang="en-US" baseline="30000" dirty="0">
              <a:solidFill>
                <a:srgbClr val="FF0000"/>
              </a:solidFill>
            </a:endParaRPr>
          </a:p>
        </p:txBody>
      </p:sp>
      <p:cxnSp>
        <p:nvCxnSpPr>
          <p:cNvPr id="23" name="Straight Arrow Connector 22"/>
          <p:cNvCxnSpPr/>
          <p:nvPr/>
        </p:nvCxnSpPr>
        <p:spPr bwMode="auto">
          <a:xfrm>
            <a:off x="2147236" y="4267200"/>
            <a:ext cx="300255"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rgbClr val="FFFFFF"/>
                </a:solidFill>
              </a:rPr>
              <a:t>Structure of differential cross section</a:t>
            </a:r>
            <a:endParaRPr lang="en-US" dirty="0">
              <a:solidFill>
                <a:srgbClr val="FFFFFF"/>
              </a:solidFill>
            </a:endParaRPr>
          </a:p>
        </p:txBody>
      </p:sp>
      <p:sp>
        <p:nvSpPr>
          <p:cNvPr id="7" name="TextBox 6"/>
          <p:cNvSpPr txBox="1"/>
          <p:nvPr/>
        </p:nvSpPr>
        <p:spPr>
          <a:xfrm>
            <a:off x="228600" y="1276290"/>
            <a:ext cx="2350598" cy="400110"/>
          </a:xfrm>
          <a:prstGeom prst="rect">
            <a:avLst/>
          </a:prstGeom>
          <a:noFill/>
        </p:spPr>
        <p:txBody>
          <a:bodyPr wrap="none" rtlCol="0">
            <a:spAutoFit/>
          </a:bodyPr>
          <a:lstStyle/>
          <a:p>
            <a:r>
              <a:rPr lang="en-US" sz="2000" dirty="0" smtClean="0">
                <a:effectLst>
                  <a:outerShdw blurRad="50800" dist="38100" dir="2700000" algn="tl" rotWithShape="0">
                    <a:srgbClr val="000000"/>
                  </a:outerShdw>
                </a:effectLst>
              </a:rPr>
              <a:t>Polarized Target:</a:t>
            </a:r>
            <a:endParaRPr lang="en-US" sz="2000" dirty="0">
              <a:effectLst>
                <a:outerShdw blurRad="50800" dist="38100" dir="2700000" algn="tl" rotWithShape="0">
                  <a:srgbClr val="000000"/>
                </a:outerShdw>
              </a:effectLst>
            </a:endParaRPr>
          </a:p>
        </p:txBody>
      </p:sp>
      <p:pic>
        <p:nvPicPr>
          <p:cNvPr id="8" name="Picture 7"/>
          <p:cNvPicPr>
            <a:picLocks noChangeAspect="1"/>
          </p:cNvPicPr>
          <p:nvPr/>
        </p:nvPicPr>
        <mc:AlternateContent xmlns:ma="http://schemas.microsoft.com/office/mac/drawingml/2008/main">
          <mc:Choice Requires="ma">
            <p:blipFill>
              <a:blip r:embed="rId2"/>
              <a:srcRect l="2179" t="16709" b="5584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2179" t="16709" b="55846"/>
              <a:stretch>
                <a:fillRect/>
              </a:stretch>
            </p:blipFill>
          </mc:Fallback>
        </mc:AlternateContent>
        <p:spPr>
          <a:xfrm>
            <a:off x="457200" y="1924110"/>
            <a:ext cx="7927151" cy="1657290"/>
          </a:xfrm>
          <a:prstGeom prst="rect">
            <a:avLst/>
          </a:prstGeom>
          <a:ln>
            <a:solidFill>
              <a:srgbClr val="FFFFFF"/>
            </a:solidFill>
          </a:ln>
          <a:scene3d>
            <a:camera prst="orthographicFront"/>
            <a:lightRig rig="threePt" dir="t">
              <a:rot lat="0" lon="0" rev="0"/>
            </a:lightRig>
          </a:scene3d>
          <a:sp3d extrusionH="57150">
            <a:bevelT w="0" h="0"/>
            <a:extrusionClr>
              <a:schemeClr val="accent4">
                <a:lumMod val="10000"/>
              </a:schemeClr>
            </a:extrusionClr>
            <a:contourClr>
              <a:schemeClr val="tx1"/>
            </a:contourClr>
          </a:sp3d>
        </p:spPr>
      </p:pic>
      <p:pic>
        <p:nvPicPr>
          <p:cNvPr id="9" name="Picture 8"/>
          <p:cNvPicPr>
            <a:picLocks noChangeAspect="1"/>
          </p:cNvPicPr>
          <p:nvPr/>
        </p:nvPicPr>
        <mc:AlternateContent>
          <mc:Choice xmlns:ma="http://schemas.microsoft.com/office/mac/drawingml/2008/main" Requires="ma">
            <p:blipFill>
              <a:blip r:embed="rId2"/>
              <a:srcRect l="10163" t="82870" r="7228" b="5519"/>
              <a:stretch>
                <a:fillRect/>
              </a:stretch>
            </p:blipFill>
          </mc:Choice>
          <mc:Fallback>
            <p:blipFill>
              <a:blip r:embed="rId4"/>
              <a:srcRect l="10163" t="82870" r="7228" b="5519"/>
              <a:stretch>
                <a:fillRect/>
              </a:stretch>
            </p:blipFill>
          </mc:Fallback>
        </mc:AlternateContent>
        <p:spPr>
          <a:xfrm>
            <a:off x="1143000" y="4953000"/>
            <a:ext cx="7010400" cy="758449"/>
          </a:xfrm>
          <a:prstGeom prst="rect">
            <a:avLst/>
          </a:prstGeom>
          <a:solidFill>
            <a:srgbClr val="FFFF00"/>
          </a:solidFill>
          <a:ln w="12700" cap="flat" cmpd="sng" algn="ctr">
            <a:solidFill>
              <a:schemeClr val="tx1"/>
            </a:solidFill>
            <a:prstDash val="solid"/>
            <a:round/>
            <a:headEnd type="none" w="med" len="med"/>
            <a:tailEnd type="none" w="med" len="med"/>
          </a:ln>
        </p:spPr>
      </p:pic>
      <p:sp>
        <p:nvSpPr>
          <p:cNvPr id="10" name="TextBox 9"/>
          <p:cNvSpPr txBox="1"/>
          <p:nvPr/>
        </p:nvSpPr>
        <p:spPr>
          <a:xfrm>
            <a:off x="6170187" y="1521023"/>
            <a:ext cx="2211813" cy="307777"/>
          </a:xfrm>
          <a:prstGeom prst="rect">
            <a:avLst/>
          </a:prstGeom>
          <a:noFill/>
        </p:spPr>
        <p:txBody>
          <a:bodyPr wrap="none" rtlCol="0">
            <a:spAutoFit/>
          </a:bodyPr>
          <a:lstStyle/>
          <a:p>
            <a:r>
              <a:rPr lang="en-US" sz="1400" dirty="0" smtClean="0"/>
              <a:t>M. Diehl, Genoa, 2009</a:t>
            </a:r>
            <a:endParaRPr lang="en-US" sz="1400" dirty="0"/>
          </a:p>
        </p:txBody>
      </p:sp>
      <p:sp>
        <p:nvSpPr>
          <p:cNvPr id="11" name="Line 9"/>
          <p:cNvSpPr>
            <a:spLocks noChangeShapeType="1"/>
          </p:cNvSpPr>
          <p:nvPr/>
        </p:nvSpPr>
        <p:spPr bwMode="auto">
          <a:xfrm>
            <a:off x="0" y="9906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12" name="Picture 11"/>
          <p:cNvPicPr>
            <a:picLocks noChangeAspect="1"/>
          </p:cNvPicPr>
          <p:nvPr/>
        </p:nvPicPr>
        <mc:AlternateContent xmlns:ma="http://schemas.microsoft.com/office/mac/drawingml/2008/main">
          <mc:Choice Requires="ma">
            <p:blipFill>
              <a:blip r:embed="rId2"/>
              <a:srcRect l="2179" t="58035" b="2556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2179" t="58035" b="25560"/>
              <a:stretch>
                <a:fillRect/>
              </a:stretch>
            </p:blipFill>
          </mc:Fallback>
        </mc:AlternateContent>
        <p:spPr>
          <a:xfrm>
            <a:off x="457200" y="3581400"/>
            <a:ext cx="7927151" cy="990600"/>
          </a:xfrm>
          <a:prstGeom prst="rect">
            <a:avLst/>
          </a:prstGeom>
          <a:ln>
            <a:solidFill>
              <a:srgbClr val="FFFFFF"/>
            </a:solidFill>
          </a:ln>
          <a:scene3d>
            <a:camera prst="orthographicFront"/>
            <a:lightRig rig="threePt" dir="t">
              <a:rot lat="0" lon="0" rev="0"/>
            </a:lightRig>
          </a:scene3d>
          <a:sp3d extrusionH="57150">
            <a:bevelT w="0" h="0"/>
            <a:extrusionClr>
              <a:schemeClr val="accent4">
                <a:lumMod val="10000"/>
              </a:schemeClr>
            </a:extrusionClr>
            <a:contourClr>
              <a:schemeClr val="tx1"/>
            </a:contourClr>
          </a:sp3d>
        </p:spPr>
      </p:pic>
      <p:sp>
        <p:nvSpPr>
          <p:cNvPr id="14" name="Date Placeholder 13"/>
          <p:cNvSpPr>
            <a:spLocks noGrp="1"/>
          </p:cNvSpPr>
          <p:nvPr>
            <p:ph type="dt" sz="half" idx="10"/>
          </p:nvPr>
        </p:nvSpPr>
        <p:spPr/>
        <p:txBody>
          <a:bodyPr/>
          <a:lstStyle/>
          <a:p>
            <a:pPr>
              <a:defRPr/>
            </a:pPr>
            <a:r>
              <a:rPr lang="en-US" smtClean="0"/>
              <a:t>3/25/09</a:t>
            </a:r>
            <a:endParaRPr lang="en-US"/>
          </a:p>
        </p:txBody>
      </p:sp>
      <p:sp>
        <p:nvSpPr>
          <p:cNvPr id="15" name="Slide Number Placeholder 14"/>
          <p:cNvSpPr>
            <a:spLocks noGrp="1"/>
          </p:cNvSpPr>
          <p:nvPr>
            <p:ph type="sldNum" sz="quarter" idx="12"/>
          </p:nvPr>
        </p:nvSpPr>
        <p:spPr/>
        <p:txBody>
          <a:bodyPr/>
          <a:lstStyle/>
          <a:p>
            <a:pPr>
              <a:defRPr/>
            </a:pPr>
            <a:fld id="{75454989-7F99-4E40-9E01-E9FBE3C03B1A}" type="slidenum">
              <a:rPr lang="en-US" smtClean="0"/>
              <a:pPr>
                <a:defRPr/>
              </a:pPr>
              <a:t>17</a:t>
            </a:fld>
            <a:endParaRPr lang="en-US"/>
          </a:p>
        </p:txBody>
      </p:sp>
      <p:sp>
        <p:nvSpPr>
          <p:cNvPr id="16" name="Footer Placeholder 15"/>
          <p:cNvSpPr>
            <a:spLocks noGrp="1"/>
          </p:cNvSpPr>
          <p:nvPr>
            <p:ph type="ftr" sz="quarter" idx="11"/>
          </p:nvPr>
        </p:nvSpPr>
        <p:spPr/>
        <p:txBody>
          <a:bodyPr/>
          <a:lstStyle/>
          <a:p>
            <a:pPr>
              <a:defRPr/>
            </a:pPr>
            <a:r>
              <a:rPr lang="en-US" smtClean="0"/>
              <a:t>Volker Burkert, Workshop on Positrons at JLab</a:t>
            </a:r>
            <a:endParaRPr lang="en-US"/>
          </a:p>
        </p:txBody>
      </p:sp>
      <p:sp>
        <p:nvSpPr>
          <p:cNvPr id="18" name="TextBox 17"/>
          <p:cNvSpPr txBox="1"/>
          <p:nvPr/>
        </p:nvSpPr>
        <p:spPr>
          <a:xfrm>
            <a:off x="771091" y="3821668"/>
            <a:ext cx="448109" cy="369332"/>
          </a:xfrm>
          <a:prstGeom prst="rect">
            <a:avLst/>
          </a:prstGeom>
          <a:noFill/>
        </p:spPr>
        <p:txBody>
          <a:bodyPr wrap="none" rtlCol="0">
            <a:spAutoFit/>
          </a:bodyPr>
          <a:lstStyle/>
          <a:p>
            <a:r>
              <a:rPr lang="en-US" dirty="0" err="1" smtClean="0">
                <a:solidFill>
                  <a:srgbClr val="FF0000"/>
                </a:solidFill>
              </a:rPr>
              <a:t>e</a:t>
            </a:r>
            <a:r>
              <a:rPr lang="en-US" baseline="30000" dirty="0" smtClean="0">
                <a:solidFill>
                  <a:srgbClr val="FF0000"/>
                </a:solidFill>
              </a:rPr>
              <a:t>+</a:t>
            </a:r>
            <a:endParaRPr lang="en-US" baseline="30000" dirty="0">
              <a:solidFill>
                <a:srgbClr val="FF0000"/>
              </a:solidFill>
            </a:endParaRPr>
          </a:p>
        </p:txBody>
      </p:sp>
      <p:sp>
        <p:nvSpPr>
          <p:cNvPr id="19" name="TextBox 18"/>
          <p:cNvSpPr txBox="1"/>
          <p:nvPr/>
        </p:nvSpPr>
        <p:spPr>
          <a:xfrm>
            <a:off x="390091" y="4114800"/>
            <a:ext cx="448109" cy="369332"/>
          </a:xfrm>
          <a:prstGeom prst="rect">
            <a:avLst/>
          </a:prstGeom>
          <a:noFill/>
        </p:spPr>
        <p:txBody>
          <a:bodyPr wrap="none" rtlCol="0">
            <a:spAutoFit/>
          </a:bodyPr>
          <a:lstStyle/>
          <a:p>
            <a:r>
              <a:rPr lang="en-US" dirty="0" err="1" smtClean="0">
                <a:solidFill>
                  <a:srgbClr val="FF0000"/>
                </a:solidFill>
              </a:rPr>
              <a:t>e</a:t>
            </a:r>
            <a:r>
              <a:rPr lang="en-US" baseline="30000" dirty="0" smtClean="0">
                <a:solidFill>
                  <a:srgbClr val="FF0000"/>
                </a:solidFill>
              </a:rPr>
              <a:t>+</a:t>
            </a:r>
            <a:endParaRPr lang="en-US" baseline="30000" dirty="0">
              <a:solidFill>
                <a:srgbClr val="FF0000"/>
              </a:solidFill>
            </a:endParaRPr>
          </a:p>
        </p:txBody>
      </p:sp>
      <p:cxnSp>
        <p:nvCxnSpPr>
          <p:cNvPr id="20" name="Straight Arrow Connector 19"/>
          <p:cNvCxnSpPr/>
          <p:nvPr/>
        </p:nvCxnSpPr>
        <p:spPr bwMode="auto">
          <a:xfrm>
            <a:off x="466291" y="4179332"/>
            <a:ext cx="300255"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506413" y="122238"/>
            <a:ext cx="7923212" cy="641350"/>
          </a:xfrm>
          <a:prstGeom prst="rect">
            <a:avLst/>
          </a:prstGeom>
          <a:noFill/>
          <a:ln w="9525">
            <a:noFill/>
            <a:miter lim="800000"/>
            <a:headEnd/>
            <a:tailEnd/>
          </a:ln>
          <a:effectLst/>
        </p:spPr>
        <p:txBody>
          <a:bodyPr wrap="none">
            <a:prstTxWarp prst="textNoShape">
              <a:avLst/>
            </a:prstTxWarp>
            <a:spAutoFit/>
          </a:bodyPr>
          <a:lstStyle/>
          <a:p>
            <a:r>
              <a:rPr lang="en-US" sz="3600" b="1" i="1" dirty="0">
                <a:solidFill>
                  <a:srgbClr val="FF0000"/>
                </a:solidFill>
                <a:effectLst>
                  <a:outerShdw blurRad="38100" dist="38100" dir="2700000" algn="tl">
                    <a:srgbClr val="000000"/>
                  </a:outerShdw>
                </a:effectLst>
                <a:latin typeface="+mj-lt"/>
              </a:rPr>
              <a:t>CLAS12 </a:t>
            </a:r>
            <a:r>
              <a:rPr lang="en-US" sz="3200" b="1" dirty="0">
                <a:effectLst>
                  <a:outerShdw blurRad="50800" dist="38100" dir="2700000" algn="tl" rotWithShape="0">
                    <a:srgbClr val="000000"/>
                  </a:outerShdw>
                </a:effectLst>
                <a:latin typeface="+mj-lt"/>
              </a:rPr>
              <a:t>- </a:t>
            </a:r>
            <a:r>
              <a:rPr lang="en-US" sz="3200" dirty="0">
                <a:effectLst>
                  <a:outerShdw blurRad="50800" dist="38100" dir="2700000" algn="tl" rotWithShape="0">
                    <a:srgbClr val="000000"/>
                  </a:outerShdw>
                </a:effectLst>
                <a:latin typeface="+mj-lt"/>
              </a:rPr>
              <a:t>DVCS/BH- Beam Asymmetry</a:t>
            </a:r>
          </a:p>
        </p:txBody>
      </p:sp>
      <p:sp>
        <p:nvSpPr>
          <p:cNvPr id="119811" name="Line 3"/>
          <p:cNvSpPr>
            <a:spLocks noChangeShapeType="1"/>
          </p:cNvSpPr>
          <p:nvPr/>
        </p:nvSpPr>
        <p:spPr bwMode="auto">
          <a:xfrm>
            <a:off x="0" y="914400"/>
            <a:ext cx="9144000" cy="0"/>
          </a:xfrm>
          <a:prstGeom prst="line">
            <a:avLst/>
          </a:prstGeom>
          <a:noFill/>
          <a:ln w="28575">
            <a:solidFill>
              <a:srgbClr val="0033CC"/>
            </a:solidFill>
            <a:miter lim="800000"/>
            <a:headEnd/>
            <a:tailEnd/>
          </a:ln>
          <a:effectLst/>
        </p:spPr>
        <p:txBody>
          <a:bodyPr wrap="none" anchor="ctr">
            <a:prstTxWarp prst="textNoShape">
              <a:avLst/>
            </a:prstTxWarp>
          </a:bodyPr>
          <a:lstStyle/>
          <a:p>
            <a:endParaRPr lang="en-US"/>
          </a:p>
        </p:txBody>
      </p:sp>
      <p:pic>
        <p:nvPicPr>
          <p:cNvPr id="119814" name="Picture 6" descr="12gev-dvcs"/>
          <p:cNvPicPr>
            <a:picLocks noChangeAspect="1" noChangeArrowheads="1"/>
          </p:cNvPicPr>
          <p:nvPr/>
        </p:nvPicPr>
        <p:blipFill>
          <a:blip r:embed="rId4"/>
          <a:srcRect l="55173"/>
          <a:stretch>
            <a:fillRect/>
          </a:stretch>
        </p:blipFill>
        <p:spPr bwMode="auto">
          <a:xfrm>
            <a:off x="2971800" y="1649413"/>
            <a:ext cx="3810000" cy="4827587"/>
          </a:xfrm>
          <a:prstGeom prst="rect">
            <a:avLst/>
          </a:prstGeom>
          <a:noFill/>
        </p:spPr>
      </p:pic>
      <p:sp>
        <p:nvSpPr>
          <p:cNvPr id="119815" name="Text Box 7"/>
          <p:cNvSpPr txBox="1">
            <a:spLocks noChangeArrowheads="1"/>
          </p:cNvSpPr>
          <p:nvPr/>
        </p:nvSpPr>
        <p:spPr bwMode="auto">
          <a:xfrm>
            <a:off x="3471863" y="1081088"/>
            <a:ext cx="2166937" cy="519112"/>
          </a:xfrm>
          <a:prstGeom prst="rect">
            <a:avLst/>
          </a:prstGeom>
          <a:noFill/>
          <a:ln w="28575">
            <a:noFill/>
            <a:miter lim="800000"/>
            <a:headEnd/>
            <a:tailEnd/>
          </a:ln>
          <a:effectLst/>
        </p:spPr>
        <p:txBody>
          <a:bodyPr wrap="none">
            <a:prstTxWarp prst="textNoShape">
              <a:avLst/>
            </a:prstTxWarp>
            <a:spAutoFit/>
          </a:bodyPr>
          <a:lstStyle/>
          <a:p>
            <a:pPr algn="ctr"/>
            <a:r>
              <a:rPr lang="en-US" sz="2800" i="1"/>
              <a:t>E</a:t>
            </a:r>
            <a:r>
              <a:rPr lang="en-US" sz="2800" i="1" baseline="-25000"/>
              <a:t>e</a:t>
            </a:r>
            <a:r>
              <a:rPr lang="en-US" sz="2800" i="1"/>
              <a:t> = 11 GeV</a:t>
            </a:r>
          </a:p>
        </p:txBody>
      </p:sp>
      <p:sp>
        <p:nvSpPr>
          <p:cNvPr id="119816" name="Text Box 8"/>
          <p:cNvSpPr txBox="1">
            <a:spLocks noChangeArrowheads="1"/>
          </p:cNvSpPr>
          <p:nvPr/>
        </p:nvSpPr>
        <p:spPr bwMode="auto">
          <a:xfrm>
            <a:off x="4535488" y="1854200"/>
            <a:ext cx="1323975" cy="730250"/>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solidFill>
                  <a:srgbClr val="FF0000"/>
                </a:solidFill>
                <a:latin typeface="Times New Roman" pitchFamily="-65" charset="0"/>
              </a:rPr>
              <a:t>Q</a:t>
            </a:r>
            <a:r>
              <a:rPr lang="en-US" sz="1400" b="1" baseline="30000">
                <a:solidFill>
                  <a:srgbClr val="FF0000"/>
                </a:solidFill>
                <a:latin typeface="Times New Roman" pitchFamily="-65" charset="0"/>
              </a:rPr>
              <a:t>2</a:t>
            </a:r>
            <a:r>
              <a:rPr lang="en-US" sz="1400" b="1">
                <a:solidFill>
                  <a:srgbClr val="FF0000"/>
                </a:solidFill>
                <a:latin typeface="Times New Roman" pitchFamily="-65" charset="0"/>
              </a:rPr>
              <a:t>=5.5GeV</a:t>
            </a:r>
            <a:r>
              <a:rPr lang="en-US" sz="1400" b="1" baseline="30000">
                <a:solidFill>
                  <a:srgbClr val="FF0000"/>
                </a:solidFill>
                <a:latin typeface="Times New Roman" pitchFamily="-65" charset="0"/>
              </a:rPr>
              <a:t>2</a:t>
            </a:r>
          </a:p>
          <a:p>
            <a:pPr eaLnBrk="1" hangingPunct="1"/>
            <a:r>
              <a:rPr lang="en-US" sz="1400" b="1" baseline="30000">
                <a:solidFill>
                  <a:srgbClr val="FF0000"/>
                </a:solidFill>
                <a:latin typeface="Times New Roman" pitchFamily="-65" charset="0"/>
              </a:rPr>
              <a:t> </a:t>
            </a:r>
            <a:r>
              <a:rPr lang="en-US" sz="1400" b="1">
                <a:solidFill>
                  <a:srgbClr val="FF0000"/>
                </a:solidFill>
                <a:latin typeface="Times New Roman" pitchFamily="-65" charset="0"/>
              </a:rPr>
              <a:t>x</a:t>
            </a:r>
            <a:r>
              <a:rPr lang="en-US" sz="1400" b="1" baseline="-25000">
                <a:solidFill>
                  <a:srgbClr val="FF0000"/>
                </a:solidFill>
                <a:latin typeface="Times New Roman" pitchFamily="-65" charset="0"/>
              </a:rPr>
              <a:t>B</a:t>
            </a:r>
            <a:r>
              <a:rPr lang="en-US" sz="1400" b="1">
                <a:solidFill>
                  <a:srgbClr val="FF0000"/>
                </a:solidFill>
                <a:latin typeface="Times New Roman" pitchFamily="-65" charset="0"/>
              </a:rPr>
              <a:t> = 0.35</a:t>
            </a:r>
          </a:p>
          <a:p>
            <a:pPr eaLnBrk="1" hangingPunct="1"/>
            <a:r>
              <a:rPr lang="en-US" sz="1400" b="1">
                <a:solidFill>
                  <a:srgbClr val="FF0000"/>
                </a:solidFill>
                <a:latin typeface="Times New Roman" pitchFamily="-65" charset="0"/>
              </a:rPr>
              <a:t> -t = 0.25 GeV</a:t>
            </a:r>
            <a:r>
              <a:rPr lang="en-US" sz="1400" b="1" baseline="30000">
                <a:solidFill>
                  <a:srgbClr val="FF0000"/>
                </a:solidFill>
                <a:latin typeface="Times New Roman" pitchFamily="-65" charset="0"/>
              </a:rPr>
              <a:t>2</a:t>
            </a:r>
            <a:r>
              <a:rPr lang="en-US" sz="1400" b="1" baseline="30000">
                <a:solidFill>
                  <a:schemeClr val="bg2"/>
                </a:solidFill>
                <a:latin typeface="Times New Roman" pitchFamily="-65" charset="0"/>
              </a:rPr>
              <a:t> </a:t>
            </a:r>
            <a:endParaRPr lang="en-US" sz="1400" b="1">
              <a:solidFill>
                <a:schemeClr val="bg2"/>
              </a:solidFill>
              <a:latin typeface="Times New Roman" pitchFamily="-65" charset="0"/>
            </a:endParaRPr>
          </a:p>
        </p:txBody>
      </p:sp>
      <p:sp>
        <p:nvSpPr>
          <p:cNvPr id="119817" name="Rectangle 9"/>
          <p:cNvSpPr>
            <a:spLocks noChangeArrowheads="1"/>
          </p:cNvSpPr>
          <p:nvPr/>
        </p:nvSpPr>
        <p:spPr bwMode="auto">
          <a:xfrm>
            <a:off x="6019800" y="1981200"/>
            <a:ext cx="487363" cy="3810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sp>
        <p:nvSpPr>
          <p:cNvPr id="119818" name="Line 10"/>
          <p:cNvSpPr>
            <a:spLocks noChangeShapeType="1"/>
          </p:cNvSpPr>
          <p:nvPr/>
        </p:nvSpPr>
        <p:spPr bwMode="auto">
          <a:xfrm>
            <a:off x="2971800" y="1676400"/>
            <a:ext cx="0" cy="4267200"/>
          </a:xfrm>
          <a:prstGeom prst="line">
            <a:avLst/>
          </a:prstGeom>
          <a:noFill/>
          <a:ln w="19050">
            <a:solidFill>
              <a:schemeClr val="bg2"/>
            </a:solidFill>
            <a:round/>
            <a:headEnd/>
            <a:tailEnd/>
          </a:ln>
          <a:effectLst/>
        </p:spPr>
        <p:txBody>
          <a:bodyPr wrap="none" anchor="ctr">
            <a:prstTxWarp prst="textNoShape">
              <a:avLst/>
            </a:prstTxWarp>
          </a:bodyPr>
          <a:lstStyle/>
          <a:p>
            <a:endParaRPr lang="en-US"/>
          </a:p>
        </p:txBody>
      </p:sp>
      <p:sp>
        <p:nvSpPr>
          <p:cNvPr id="119819" name="Rectangle 11"/>
          <p:cNvSpPr>
            <a:spLocks noChangeArrowheads="1"/>
          </p:cNvSpPr>
          <p:nvPr/>
        </p:nvSpPr>
        <p:spPr bwMode="auto">
          <a:xfrm>
            <a:off x="3429000" y="5105400"/>
            <a:ext cx="2819400" cy="6096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sp>
        <p:nvSpPr>
          <p:cNvPr id="119820" name="AutoShape 12"/>
          <p:cNvSpPr>
            <a:spLocks noChangeArrowheads="1"/>
          </p:cNvSpPr>
          <p:nvPr/>
        </p:nvSpPr>
        <p:spPr bwMode="auto">
          <a:xfrm>
            <a:off x="5029200" y="3505200"/>
            <a:ext cx="1752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28575">
            <a:solidFill>
              <a:schemeClr val="tx1"/>
            </a:solidFill>
            <a:miter lim="800000"/>
            <a:headEnd/>
            <a:tailEnd/>
          </a:ln>
          <a:effectLst/>
        </p:spPr>
        <p:txBody>
          <a:bodyPr wrap="none" anchor="ctr">
            <a:prstTxWarp prst="textNoShape">
              <a:avLst/>
            </a:prstTxWarp>
          </a:bodyPr>
          <a:lstStyle/>
          <a:p>
            <a:endParaRPr lang="en-US"/>
          </a:p>
        </p:txBody>
      </p:sp>
      <p:grpSp>
        <p:nvGrpSpPr>
          <p:cNvPr id="2" name="Group 13"/>
          <p:cNvGrpSpPr>
            <a:grpSpLocks/>
          </p:cNvGrpSpPr>
          <p:nvPr/>
        </p:nvGrpSpPr>
        <p:grpSpPr bwMode="auto">
          <a:xfrm>
            <a:off x="2346325" y="2438400"/>
            <a:ext cx="481013" cy="2895600"/>
            <a:chOff x="1478" y="1536"/>
            <a:chExt cx="303" cy="1824"/>
          </a:xfrm>
        </p:grpSpPr>
        <p:sp>
          <p:nvSpPr>
            <p:cNvPr id="119822" name="Text Box 14"/>
            <p:cNvSpPr txBox="1">
              <a:spLocks noChangeArrowheads="1"/>
            </p:cNvSpPr>
            <p:nvPr/>
          </p:nvSpPr>
          <p:spPr bwMode="auto">
            <a:xfrm>
              <a:off x="1478" y="2599"/>
              <a:ext cx="293"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-0.1</a:t>
              </a:r>
            </a:p>
          </p:txBody>
        </p:sp>
        <p:sp>
          <p:nvSpPr>
            <p:cNvPr id="119823" name="Text Box 15"/>
            <p:cNvSpPr txBox="1">
              <a:spLocks noChangeArrowheads="1"/>
            </p:cNvSpPr>
            <p:nvPr/>
          </p:nvSpPr>
          <p:spPr bwMode="auto">
            <a:xfrm>
              <a:off x="1520" y="2064"/>
              <a:ext cx="25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0.1</a:t>
              </a:r>
            </a:p>
          </p:txBody>
        </p:sp>
        <p:sp>
          <p:nvSpPr>
            <p:cNvPr id="119824" name="Text Box 16"/>
            <p:cNvSpPr txBox="1">
              <a:spLocks noChangeArrowheads="1"/>
            </p:cNvSpPr>
            <p:nvPr/>
          </p:nvSpPr>
          <p:spPr bwMode="auto">
            <a:xfrm>
              <a:off x="1520" y="1776"/>
              <a:ext cx="25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0.2</a:t>
              </a:r>
            </a:p>
          </p:txBody>
        </p:sp>
        <p:sp>
          <p:nvSpPr>
            <p:cNvPr id="119825" name="Text Box 17"/>
            <p:cNvSpPr txBox="1">
              <a:spLocks noChangeArrowheads="1"/>
            </p:cNvSpPr>
            <p:nvPr/>
          </p:nvSpPr>
          <p:spPr bwMode="auto">
            <a:xfrm>
              <a:off x="1520" y="1536"/>
              <a:ext cx="25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0.3</a:t>
              </a:r>
            </a:p>
          </p:txBody>
        </p:sp>
        <p:sp>
          <p:nvSpPr>
            <p:cNvPr id="119826" name="Text Box 18"/>
            <p:cNvSpPr txBox="1">
              <a:spLocks noChangeArrowheads="1"/>
            </p:cNvSpPr>
            <p:nvPr/>
          </p:nvSpPr>
          <p:spPr bwMode="auto">
            <a:xfrm>
              <a:off x="1488" y="2880"/>
              <a:ext cx="293"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-0.2</a:t>
              </a:r>
            </a:p>
          </p:txBody>
        </p:sp>
        <p:sp>
          <p:nvSpPr>
            <p:cNvPr id="119827" name="Text Box 19"/>
            <p:cNvSpPr txBox="1">
              <a:spLocks noChangeArrowheads="1"/>
            </p:cNvSpPr>
            <p:nvPr/>
          </p:nvSpPr>
          <p:spPr bwMode="auto">
            <a:xfrm>
              <a:off x="1488" y="3168"/>
              <a:ext cx="293"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-0.3</a:t>
              </a:r>
            </a:p>
          </p:txBody>
        </p:sp>
        <p:sp>
          <p:nvSpPr>
            <p:cNvPr id="119828" name="Text Box 20"/>
            <p:cNvSpPr txBox="1">
              <a:spLocks noChangeArrowheads="1"/>
            </p:cNvSpPr>
            <p:nvPr/>
          </p:nvSpPr>
          <p:spPr bwMode="auto">
            <a:xfrm>
              <a:off x="1584" y="2352"/>
              <a:ext cx="172"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0</a:t>
              </a:r>
            </a:p>
          </p:txBody>
        </p:sp>
      </p:grpSp>
      <p:sp>
        <p:nvSpPr>
          <p:cNvPr id="119829" name="Line 21"/>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21" name="Date Placeholder 20"/>
          <p:cNvSpPr>
            <a:spLocks noGrp="1"/>
          </p:cNvSpPr>
          <p:nvPr>
            <p:ph type="dt" sz="half" idx="10"/>
          </p:nvPr>
        </p:nvSpPr>
        <p:spPr/>
        <p:txBody>
          <a:bodyPr/>
          <a:lstStyle/>
          <a:p>
            <a:pPr>
              <a:defRPr/>
            </a:pPr>
            <a:r>
              <a:rPr lang="en-US" smtClean="0"/>
              <a:t>3/25/09</a:t>
            </a:r>
            <a:endParaRPr lang="en-US"/>
          </a:p>
        </p:txBody>
      </p:sp>
      <p:sp>
        <p:nvSpPr>
          <p:cNvPr id="22" name="Slide Number Placeholder 21"/>
          <p:cNvSpPr>
            <a:spLocks noGrp="1"/>
          </p:cNvSpPr>
          <p:nvPr>
            <p:ph type="sldNum" sz="quarter" idx="12"/>
          </p:nvPr>
        </p:nvSpPr>
        <p:spPr/>
        <p:txBody>
          <a:bodyPr/>
          <a:lstStyle/>
          <a:p>
            <a:pPr>
              <a:defRPr/>
            </a:pPr>
            <a:fld id="{047E1535-49FE-5E47-89C7-76CCF1E19C97}" type="slidenum">
              <a:rPr lang="en-US" smtClean="0"/>
              <a:pPr>
                <a:defRPr/>
              </a:pPr>
              <a:t>18</a:t>
            </a:fld>
            <a:endParaRPr lang="en-US"/>
          </a:p>
        </p:txBody>
      </p:sp>
      <p:sp>
        <p:nvSpPr>
          <p:cNvPr id="23" name="Footer Placeholder 22"/>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1000" fill="hold"/>
                                        <p:tgtEl>
                                          <p:spTgt spid="119811"/>
                                        </p:tgtEl>
                                        <p:attrNameLst>
                                          <p:attrName>ppt_w</p:attrName>
                                        </p:attrNameLst>
                                      </p:cBhvr>
                                      <p:tavLst>
                                        <p:tav tm="0">
                                          <p:val>
                                            <p:strVal val="#ppt_w*0.70"/>
                                          </p:val>
                                        </p:tav>
                                        <p:tav tm="100000">
                                          <p:val>
                                            <p:strVal val="#ppt_w"/>
                                          </p:val>
                                        </p:tav>
                                      </p:tavLst>
                                    </p:anim>
                                    <p:anim calcmode="lin" valueType="num">
                                      <p:cBhvr>
                                        <p:cTn id="8" dur="1000" fill="hold"/>
                                        <p:tgtEl>
                                          <p:spTgt spid="119811"/>
                                        </p:tgtEl>
                                        <p:attrNameLst>
                                          <p:attrName>ppt_h</p:attrName>
                                        </p:attrNameLst>
                                      </p:cBhvr>
                                      <p:tavLst>
                                        <p:tav tm="0">
                                          <p:val>
                                            <p:strVal val="#ppt_h"/>
                                          </p:val>
                                        </p:tav>
                                        <p:tav tm="100000">
                                          <p:val>
                                            <p:strVal val="#ppt_h"/>
                                          </p:val>
                                        </p:tav>
                                      </p:tavLst>
                                    </p:anim>
                                    <p:animEffect transition="in" filter="fade">
                                      <p:cBhvr>
                                        <p:cTn id="9" dur="1000"/>
                                        <p:tgtEl>
                                          <p:spTgt spid="1198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9810"/>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9820"/>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3.33333E-6 -4.44444E-6 L 0.45834 -0.02222 " pathEditMode="relative" ptsTypes="AA">
                                      <p:cBhvr>
                                        <p:cTn id="22" dur="2000" fill="hold"/>
                                        <p:tgtEl>
                                          <p:spTgt spid="1198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animBg="1"/>
      <p:bldP spid="119820" grpId="0" animBg="1"/>
      <p:bldP spid="119820" grpId="1"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drawplotu"/>
          <p:cNvPicPr>
            <a:picLocks noChangeAspect="1" noChangeArrowheads="1"/>
          </p:cNvPicPr>
          <p:nvPr/>
        </p:nvPicPr>
        <p:blipFill>
          <a:blip r:embed="rId3"/>
          <a:srcRect/>
          <a:stretch>
            <a:fillRect/>
          </a:stretch>
        </p:blipFill>
        <p:spPr bwMode="auto">
          <a:xfrm>
            <a:off x="2895600" y="1028700"/>
            <a:ext cx="6096000" cy="5753100"/>
          </a:xfrm>
          <a:prstGeom prst="rect">
            <a:avLst/>
          </a:prstGeom>
          <a:noFill/>
        </p:spPr>
      </p:pic>
      <p:sp>
        <p:nvSpPr>
          <p:cNvPr id="47110" name="Text Box 6"/>
          <p:cNvSpPr txBox="1">
            <a:spLocks noChangeArrowheads="1"/>
          </p:cNvSpPr>
          <p:nvPr/>
        </p:nvSpPr>
        <p:spPr bwMode="auto">
          <a:xfrm>
            <a:off x="101600" y="2667000"/>
            <a:ext cx="2363788" cy="366713"/>
          </a:xfrm>
          <a:prstGeom prst="rect">
            <a:avLst/>
          </a:prstGeom>
          <a:solidFill>
            <a:srgbClr val="FFFF00"/>
          </a:solidFill>
          <a:ln w="9525">
            <a:noFill/>
            <a:miter lim="800000"/>
            <a:headEnd/>
            <a:tailEnd/>
          </a:ln>
          <a:effectLst/>
        </p:spPr>
        <p:txBody>
          <a:bodyPr wrap="none">
            <a:prstTxWarp prst="textNoShape">
              <a:avLst/>
            </a:prstTxWarp>
            <a:spAutoFit/>
          </a:bodyPr>
          <a:lstStyle/>
          <a:p>
            <a:pPr eaLnBrk="1" hangingPunct="1"/>
            <a:r>
              <a:rPr lang="en-US" b="1">
                <a:solidFill>
                  <a:srgbClr val="000000"/>
                </a:solidFill>
                <a:latin typeface="Symbol" pitchFamily="-65" charset="2"/>
              </a:rPr>
              <a:t>Ds</a:t>
            </a:r>
            <a:r>
              <a:rPr lang="en-US" b="1" baseline="-25000">
                <a:solidFill>
                  <a:srgbClr val="000000"/>
                </a:solidFill>
                <a:latin typeface="Comic Sans MS" pitchFamily="-65" charset="0"/>
              </a:rPr>
              <a:t>LU</a:t>
            </a:r>
            <a:r>
              <a:rPr lang="en-US">
                <a:solidFill>
                  <a:srgbClr val="000000"/>
                </a:solidFill>
                <a:latin typeface="Tahoma" pitchFamily="-65" charset="0"/>
              </a:rPr>
              <a:t>~</a:t>
            </a:r>
            <a:r>
              <a:rPr lang="en-US">
                <a:solidFill>
                  <a:srgbClr val="FF0000"/>
                </a:solidFill>
                <a:latin typeface="Tahoma" pitchFamily="-65" charset="0"/>
              </a:rPr>
              <a:t>sin</a:t>
            </a:r>
            <a:r>
              <a:rPr lang="en-US">
                <a:solidFill>
                  <a:srgbClr val="FF0000"/>
                </a:solidFill>
                <a:latin typeface="Symbol" pitchFamily="-65" charset="2"/>
              </a:rPr>
              <a:t>f</a:t>
            </a:r>
            <a:r>
              <a:rPr lang="en-US">
                <a:solidFill>
                  <a:srgbClr val="000000"/>
                </a:solidFill>
                <a:latin typeface="Tahoma" pitchFamily="-65" charset="0"/>
              </a:rPr>
              <a:t>{F</a:t>
            </a:r>
            <a:r>
              <a:rPr lang="en-US" baseline="-25000">
                <a:solidFill>
                  <a:srgbClr val="000000"/>
                </a:solidFill>
                <a:latin typeface="Tahoma" pitchFamily="-65" charset="0"/>
              </a:rPr>
              <a:t>1</a:t>
            </a:r>
            <a:r>
              <a:rPr lang="en-US" b="1" i="1">
                <a:solidFill>
                  <a:srgbClr val="FF0000"/>
                </a:solidFill>
                <a:latin typeface="Times New Roman" pitchFamily="-65" charset="0"/>
              </a:rPr>
              <a:t>H</a:t>
            </a:r>
            <a:r>
              <a:rPr lang="en-US">
                <a:solidFill>
                  <a:srgbClr val="000000"/>
                </a:solidFill>
                <a:latin typeface="Tahoma" pitchFamily="-65" charset="0"/>
              </a:rPr>
              <a:t>+.</a:t>
            </a:r>
            <a:r>
              <a:rPr lang="en-US">
                <a:solidFill>
                  <a:srgbClr val="000000"/>
                </a:solidFill>
                <a:latin typeface="Symbol" pitchFamily="-65" charset="2"/>
              </a:rPr>
              <a:t>.</a:t>
            </a:r>
            <a:r>
              <a:rPr lang="en-US">
                <a:solidFill>
                  <a:srgbClr val="000000"/>
                </a:solidFill>
                <a:latin typeface="Tahoma" pitchFamily="-65" charset="0"/>
              </a:rPr>
              <a:t>}d</a:t>
            </a:r>
            <a:r>
              <a:rPr lang="en-US">
                <a:solidFill>
                  <a:srgbClr val="000000"/>
                </a:solidFill>
                <a:latin typeface="Symbol" pitchFamily="-65" charset="2"/>
              </a:rPr>
              <a:t>f</a:t>
            </a:r>
            <a:endParaRPr lang="en-US">
              <a:solidFill>
                <a:srgbClr val="000000"/>
              </a:solidFill>
              <a:latin typeface="Tahoma" pitchFamily="-65" charset="0"/>
            </a:endParaRPr>
          </a:p>
        </p:txBody>
      </p:sp>
      <p:sp>
        <p:nvSpPr>
          <p:cNvPr id="47111" name="Rectangle 7"/>
          <p:cNvSpPr>
            <a:spLocks noChangeArrowheads="1"/>
          </p:cNvSpPr>
          <p:nvPr/>
        </p:nvSpPr>
        <p:spPr bwMode="auto">
          <a:xfrm>
            <a:off x="228600" y="1066800"/>
            <a:ext cx="2514600" cy="6858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47112" name="Text Box 8"/>
          <p:cNvSpPr txBox="1">
            <a:spLocks noChangeArrowheads="1"/>
          </p:cNvSpPr>
          <p:nvPr/>
        </p:nvSpPr>
        <p:spPr bwMode="auto">
          <a:xfrm>
            <a:off x="304800" y="1066800"/>
            <a:ext cx="2209800" cy="588963"/>
          </a:xfrm>
          <a:prstGeom prst="rect">
            <a:avLst/>
          </a:prstGeom>
          <a:solidFill>
            <a:srgbClr val="FFFF00"/>
          </a:solidFill>
          <a:ln w="9525">
            <a:solidFill>
              <a:srgbClr val="000000"/>
            </a:solidFill>
            <a:miter lim="800000"/>
            <a:headEnd/>
            <a:tailEnd/>
          </a:ln>
          <a:effectLst/>
        </p:spPr>
        <p:txBody>
          <a:bodyPr>
            <a:prstTxWarp prst="textNoShape">
              <a:avLst/>
            </a:prstTxWarp>
            <a:spAutoFit/>
          </a:bodyPr>
          <a:lstStyle/>
          <a:p>
            <a:pPr eaLnBrk="1" hangingPunct="1"/>
            <a:r>
              <a:rPr lang="en-US" sz="3200" b="1">
                <a:solidFill>
                  <a:srgbClr val="FF0000"/>
                </a:solidFill>
                <a:latin typeface="Times New Roman" pitchFamily="-65" charset="0"/>
              </a:rPr>
              <a:t>e p        ep</a:t>
            </a:r>
            <a:r>
              <a:rPr lang="en-US" sz="3200" b="1">
                <a:solidFill>
                  <a:srgbClr val="FF0000"/>
                </a:solidFill>
                <a:latin typeface="Symbol" pitchFamily="-65" charset="2"/>
              </a:rPr>
              <a:t>g</a:t>
            </a:r>
            <a:r>
              <a:rPr lang="en-US" sz="3200">
                <a:solidFill>
                  <a:schemeClr val="accent2"/>
                </a:solidFill>
                <a:latin typeface="Symbol" pitchFamily="-65" charset="2"/>
              </a:rPr>
              <a:t>  </a:t>
            </a:r>
            <a:endParaRPr lang="en-US" sz="3200">
              <a:solidFill>
                <a:schemeClr val="accent2"/>
              </a:solidFill>
              <a:latin typeface="Times New Roman" pitchFamily="-65" charset="0"/>
            </a:endParaRPr>
          </a:p>
        </p:txBody>
      </p:sp>
      <p:sp>
        <p:nvSpPr>
          <p:cNvPr id="47113" name="Line 9"/>
          <p:cNvSpPr>
            <a:spLocks noChangeShapeType="1"/>
          </p:cNvSpPr>
          <p:nvPr/>
        </p:nvSpPr>
        <p:spPr bwMode="auto">
          <a:xfrm>
            <a:off x="1143000" y="1458913"/>
            <a:ext cx="457200" cy="0"/>
          </a:xfrm>
          <a:prstGeom prst="line">
            <a:avLst/>
          </a:prstGeom>
          <a:noFill/>
          <a:ln w="19050">
            <a:solidFill>
              <a:srgbClr val="FF0000"/>
            </a:solidFill>
            <a:miter lim="800000"/>
            <a:headEnd/>
            <a:tailEnd type="arrow" w="med" len="med"/>
          </a:ln>
          <a:effectLst/>
        </p:spPr>
        <p:txBody>
          <a:bodyPr wrap="none" anchor="ctr">
            <a:prstTxWarp prst="textNoShape">
              <a:avLst/>
            </a:prstTxWarp>
          </a:bodyPr>
          <a:lstStyle/>
          <a:p>
            <a:endParaRPr lang="en-US"/>
          </a:p>
        </p:txBody>
      </p:sp>
      <p:sp>
        <p:nvSpPr>
          <p:cNvPr id="47114" name="Line 10"/>
          <p:cNvSpPr>
            <a:spLocks noChangeShapeType="1"/>
          </p:cNvSpPr>
          <p:nvPr/>
        </p:nvSpPr>
        <p:spPr bwMode="auto">
          <a:xfrm>
            <a:off x="381000" y="1252538"/>
            <a:ext cx="228600" cy="0"/>
          </a:xfrm>
          <a:prstGeom prst="line">
            <a:avLst/>
          </a:prstGeom>
          <a:noFill/>
          <a:ln w="9525">
            <a:solidFill>
              <a:srgbClr val="FF0000"/>
            </a:solidFill>
            <a:miter lim="800000"/>
            <a:headEnd/>
            <a:tailEnd type="triangle" w="med" len="med"/>
          </a:ln>
          <a:effectLst/>
        </p:spPr>
        <p:txBody>
          <a:bodyPr wrap="none" anchor="ctr">
            <a:prstTxWarp prst="textNoShape">
              <a:avLst/>
            </a:prstTxWarp>
          </a:bodyPr>
          <a:lstStyle/>
          <a:p>
            <a:endParaRPr lang="en-US"/>
          </a:p>
        </p:txBody>
      </p:sp>
      <p:sp>
        <p:nvSpPr>
          <p:cNvPr id="47116" name="Line 12"/>
          <p:cNvSpPr>
            <a:spLocks noChangeShapeType="1"/>
          </p:cNvSpPr>
          <p:nvPr/>
        </p:nvSpPr>
        <p:spPr bwMode="auto">
          <a:xfrm flipV="1">
            <a:off x="1981200" y="3048000"/>
            <a:ext cx="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17" name="Text Box 13"/>
          <p:cNvSpPr txBox="1">
            <a:spLocks noChangeArrowheads="1"/>
          </p:cNvSpPr>
          <p:nvPr/>
        </p:nvSpPr>
        <p:spPr bwMode="auto">
          <a:xfrm>
            <a:off x="1347788" y="3444875"/>
            <a:ext cx="1328737" cy="527050"/>
          </a:xfrm>
          <a:prstGeom prst="rect">
            <a:avLst/>
          </a:prstGeom>
          <a:noFill/>
          <a:ln w="9525">
            <a:solidFill>
              <a:srgbClr val="FF0000"/>
            </a:solidFill>
            <a:miter lim="800000"/>
            <a:headEnd/>
            <a:tailEnd/>
          </a:ln>
          <a:effectLst/>
        </p:spPr>
        <p:txBody>
          <a:bodyPr wrap="none">
            <a:prstTxWarp prst="textNoShape">
              <a:avLst/>
            </a:prstTxWarp>
            <a:spAutoFit/>
          </a:bodyPr>
          <a:lstStyle/>
          <a:p>
            <a:r>
              <a:rPr lang="en-US" sz="1400">
                <a:solidFill>
                  <a:srgbClr val="FFFF00"/>
                </a:solidFill>
                <a:latin typeface="Comic Sans MS" pitchFamily="-65" charset="0"/>
              </a:rPr>
              <a:t>Kinematically </a:t>
            </a:r>
          </a:p>
          <a:p>
            <a:r>
              <a:rPr lang="en-US" sz="1400">
                <a:solidFill>
                  <a:srgbClr val="FFFF00"/>
                </a:solidFill>
                <a:latin typeface="Comic Sans MS" pitchFamily="-65" charset="0"/>
              </a:rPr>
              <a:t>suppressed</a:t>
            </a:r>
          </a:p>
        </p:txBody>
      </p:sp>
      <p:grpSp>
        <p:nvGrpSpPr>
          <p:cNvPr id="2" name="Group 14"/>
          <p:cNvGrpSpPr>
            <a:grpSpLocks/>
          </p:cNvGrpSpPr>
          <p:nvPr/>
        </p:nvGrpSpPr>
        <p:grpSpPr bwMode="auto">
          <a:xfrm>
            <a:off x="276225" y="1752600"/>
            <a:ext cx="2314575" cy="762000"/>
            <a:chOff x="174" y="1104"/>
            <a:chExt cx="1458" cy="480"/>
          </a:xfrm>
        </p:grpSpPr>
        <p:grpSp>
          <p:nvGrpSpPr>
            <p:cNvPr id="3" name="Group 4"/>
            <p:cNvGrpSpPr>
              <a:grpSpLocks/>
            </p:cNvGrpSpPr>
            <p:nvPr/>
          </p:nvGrpSpPr>
          <p:grpSpPr bwMode="auto">
            <a:xfrm>
              <a:off x="174" y="1126"/>
              <a:ext cx="1410" cy="410"/>
              <a:chOff x="2256" y="694"/>
              <a:chExt cx="1410" cy="410"/>
            </a:xfrm>
          </p:grpSpPr>
          <p:sp>
            <p:nvSpPr>
              <p:cNvPr id="47120" name="Text Box 5"/>
              <p:cNvSpPr txBox="1">
                <a:spLocks noChangeArrowheads="1"/>
              </p:cNvSpPr>
              <p:nvPr/>
            </p:nvSpPr>
            <p:spPr bwMode="auto">
              <a:xfrm>
                <a:off x="2256" y="795"/>
                <a:ext cx="338" cy="231"/>
              </a:xfrm>
              <a:prstGeom prst="rect">
                <a:avLst/>
              </a:prstGeom>
              <a:noFill/>
              <a:ln w="9525">
                <a:noFill/>
                <a:miter lim="800000"/>
                <a:headEnd/>
                <a:tailEnd/>
              </a:ln>
            </p:spPr>
            <p:txBody>
              <a:bodyPr wrap="none">
                <a:prstTxWarp prst="textNoShape">
                  <a:avLst/>
                </a:prstTxWarp>
                <a:spAutoFit/>
              </a:bodyPr>
              <a:lstStyle/>
              <a:p>
                <a:pPr algn="ctr" eaLnBrk="1" hangingPunct="1"/>
                <a:r>
                  <a:rPr lang="en-US" b="1">
                    <a:latin typeface="Times New Roman" pitchFamily="-65" charset="0"/>
                  </a:rPr>
                  <a:t>A =</a:t>
                </a:r>
              </a:p>
            </p:txBody>
          </p:sp>
          <p:grpSp>
            <p:nvGrpSpPr>
              <p:cNvPr id="4" name="Group 6"/>
              <p:cNvGrpSpPr>
                <a:grpSpLocks/>
              </p:cNvGrpSpPr>
              <p:nvPr/>
            </p:nvGrpSpPr>
            <p:grpSpPr bwMode="auto">
              <a:xfrm>
                <a:off x="3375" y="694"/>
                <a:ext cx="291" cy="404"/>
                <a:chOff x="2975" y="501"/>
                <a:chExt cx="291" cy="404"/>
              </a:xfrm>
            </p:grpSpPr>
            <p:sp>
              <p:nvSpPr>
                <p:cNvPr id="47122" name="Text Box 7"/>
                <p:cNvSpPr txBox="1">
                  <a:spLocks noChangeArrowheads="1"/>
                </p:cNvSpPr>
                <p:nvPr/>
              </p:nvSpPr>
              <p:spPr bwMode="auto">
                <a:xfrm>
                  <a:off x="2975" y="501"/>
                  <a:ext cx="291" cy="404"/>
                </a:xfrm>
                <a:prstGeom prst="rect">
                  <a:avLst/>
                </a:prstGeom>
                <a:noFill/>
                <a:ln w="9525">
                  <a:noFill/>
                  <a:miter lim="800000"/>
                  <a:headEnd/>
                  <a:tailEnd/>
                </a:ln>
              </p:spPr>
              <p:txBody>
                <a:bodyPr wrap="none">
                  <a:prstTxWarp prst="textNoShape">
                    <a:avLst/>
                  </a:prstTxWarp>
                  <a:spAutoFit/>
                </a:bodyPr>
                <a:lstStyle/>
                <a:p>
                  <a:pPr algn="ctr" eaLnBrk="1" hangingPunct="1"/>
                  <a:r>
                    <a:rPr lang="en-US" b="1">
                      <a:latin typeface="Symbol" pitchFamily="-65" charset="2"/>
                    </a:rPr>
                    <a:t>Ds</a:t>
                  </a:r>
                </a:p>
                <a:p>
                  <a:pPr algn="ctr" eaLnBrk="1" hangingPunct="1"/>
                  <a:r>
                    <a:rPr lang="en-US" b="1">
                      <a:latin typeface="Symbol" pitchFamily="-65" charset="2"/>
                    </a:rPr>
                    <a:t>2s</a:t>
                  </a:r>
                </a:p>
              </p:txBody>
            </p:sp>
            <p:sp>
              <p:nvSpPr>
                <p:cNvPr id="47123" name="Line 8"/>
                <p:cNvSpPr>
                  <a:spLocks noChangeShapeType="1"/>
                </p:cNvSpPr>
                <p:nvPr/>
              </p:nvSpPr>
              <p:spPr bwMode="auto">
                <a:xfrm>
                  <a:off x="2976" y="720"/>
                  <a:ext cx="288" cy="0"/>
                </a:xfrm>
                <a:prstGeom prst="line">
                  <a:avLst/>
                </a:prstGeom>
                <a:noFill/>
                <a:ln w="19050">
                  <a:solidFill>
                    <a:schemeClr val="tx1"/>
                  </a:solidFill>
                  <a:round/>
                  <a:headEnd/>
                  <a:tailEnd/>
                </a:ln>
              </p:spPr>
              <p:txBody>
                <a:bodyPr>
                  <a:prstTxWarp prst="textNoShape">
                    <a:avLst/>
                  </a:prstTxWarp>
                </a:bodyPr>
                <a:lstStyle/>
                <a:p>
                  <a:endParaRPr lang="en-US"/>
                </a:p>
              </p:txBody>
            </p:sp>
          </p:grpSp>
          <p:sp>
            <p:nvSpPr>
              <p:cNvPr id="47124" name="Text Box 9"/>
              <p:cNvSpPr txBox="1">
                <a:spLocks noChangeArrowheads="1"/>
              </p:cNvSpPr>
              <p:nvPr/>
            </p:nvSpPr>
            <p:spPr bwMode="auto">
              <a:xfrm>
                <a:off x="2598" y="700"/>
                <a:ext cx="547" cy="404"/>
              </a:xfrm>
              <a:prstGeom prst="rect">
                <a:avLst/>
              </a:prstGeom>
              <a:noFill/>
              <a:ln w="9525">
                <a:noFill/>
                <a:miter lim="800000"/>
                <a:headEnd/>
                <a:tailEnd/>
              </a:ln>
            </p:spPr>
            <p:txBody>
              <a:bodyPr wrap="none">
                <a:prstTxWarp prst="textNoShape">
                  <a:avLst/>
                </a:prstTxWarp>
                <a:spAutoFit/>
              </a:bodyPr>
              <a:lstStyle/>
              <a:p>
                <a:pPr algn="ctr" eaLnBrk="1" hangingPunct="1"/>
                <a:r>
                  <a:rPr lang="en-US" b="1">
                    <a:latin typeface="Symbol" pitchFamily="-65" charset="2"/>
                  </a:rPr>
                  <a:t>s</a:t>
                </a:r>
                <a:r>
                  <a:rPr lang="en-US" b="1" baseline="30000">
                    <a:latin typeface="Symbol" pitchFamily="-65" charset="2"/>
                  </a:rPr>
                  <a:t>+</a:t>
                </a:r>
                <a:r>
                  <a:rPr lang="en-US" b="1">
                    <a:latin typeface="Symbol" pitchFamily="-65" charset="2"/>
                  </a:rPr>
                  <a:t> - s</a:t>
                </a:r>
                <a:r>
                  <a:rPr lang="en-US" b="1" baseline="30000">
                    <a:latin typeface="Symbol" pitchFamily="-65" charset="2"/>
                  </a:rPr>
                  <a:t>-</a:t>
                </a:r>
              </a:p>
              <a:p>
                <a:pPr algn="ctr" eaLnBrk="1" hangingPunct="1"/>
                <a:r>
                  <a:rPr lang="en-US" b="1">
                    <a:latin typeface="Symbol" pitchFamily="-65" charset="2"/>
                  </a:rPr>
                  <a:t>s</a:t>
                </a:r>
                <a:r>
                  <a:rPr lang="en-US" b="1" baseline="30000">
                    <a:latin typeface="Symbol" pitchFamily="-65" charset="2"/>
                  </a:rPr>
                  <a:t>+</a:t>
                </a:r>
                <a:r>
                  <a:rPr lang="en-US" b="1">
                    <a:latin typeface="Symbol" pitchFamily="-65" charset="2"/>
                  </a:rPr>
                  <a:t> + s</a:t>
                </a:r>
                <a:r>
                  <a:rPr lang="en-US" b="1" baseline="30000">
                    <a:latin typeface="Symbol" pitchFamily="-65" charset="2"/>
                  </a:rPr>
                  <a:t>-</a:t>
                </a:r>
              </a:p>
            </p:txBody>
          </p:sp>
          <p:sp>
            <p:nvSpPr>
              <p:cNvPr id="47125" name="Line 10"/>
              <p:cNvSpPr>
                <a:spLocks noChangeShapeType="1"/>
              </p:cNvSpPr>
              <p:nvPr/>
            </p:nvSpPr>
            <p:spPr bwMode="auto">
              <a:xfrm>
                <a:off x="2592" y="913"/>
                <a:ext cx="52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26" name="Text Box 11"/>
              <p:cNvSpPr txBox="1">
                <a:spLocks noChangeArrowheads="1"/>
              </p:cNvSpPr>
              <p:nvPr/>
            </p:nvSpPr>
            <p:spPr bwMode="auto">
              <a:xfrm>
                <a:off x="3165" y="814"/>
                <a:ext cx="198" cy="231"/>
              </a:xfrm>
              <a:prstGeom prst="rect">
                <a:avLst/>
              </a:prstGeom>
              <a:noFill/>
              <a:ln w="9525">
                <a:noFill/>
                <a:miter lim="800000"/>
                <a:headEnd/>
                <a:tailEnd/>
              </a:ln>
            </p:spPr>
            <p:txBody>
              <a:bodyPr wrap="none">
                <a:prstTxWarp prst="textNoShape">
                  <a:avLst/>
                </a:prstTxWarp>
                <a:spAutoFit/>
              </a:bodyPr>
              <a:lstStyle/>
              <a:p>
                <a:pPr algn="ctr" eaLnBrk="1" hangingPunct="1"/>
                <a:r>
                  <a:rPr lang="en-US" b="1">
                    <a:latin typeface="Times New Roman" pitchFamily="-65" charset="0"/>
                  </a:rPr>
                  <a:t>=</a:t>
                </a:r>
              </a:p>
            </p:txBody>
          </p:sp>
        </p:grpSp>
        <p:sp>
          <p:nvSpPr>
            <p:cNvPr id="47127" name="Rectangle 23"/>
            <p:cNvSpPr>
              <a:spLocks noChangeArrowheads="1"/>
            </p:cNvSpPr>
            <p:nvPr/>
          </p:nvSpPr>
          <p:spPr bwMode="auto">
            <a:xfrm>
              <a:off x="192" y="1104"/>
              <a:ext cx="1440" cy="480"/>
            </a:xfrm>
            <a:prstGeom prst="rect">
              <a:avLst/>
            </a:prstGeom>
            <a:noFill/>
            <a:ln w="9525">
              <a:solidFill>
                <a:srgbClr val="FF0000"/>
              </a:solidFill>
              <a:miter lim="800000"/>
              <a:headEnd/>
              <a:tailEnd/>
            </a:ln>
            <a:effectLst/>
          </p:spPr>
          <p:txBody>
            <a:bodyPr wrap="none" anchor="ctr">
              <a:prstTxWarp prst="textNoShape">
                <a:avLst/>
              </a:prstTxWarp>
            </a:bodyPr>
            <a:lstStyle/>
            <a:p>
              <a:endParaRPr lang="en-US"/>
            </a:p>
          </p:txBody>
        </p:sp>
      </p:grpSp>
      <p:sp>
        <p:nvSpPr>
          <p:cNvPr id="47128" name="Text Box 24"/>
          <p:cNvSpPr txBox="1">
            <a:spLocks noChangeArrowheads="1"/>
          </p:cNvSpPr>
          <p:nvPr/>
        </p:nvSpPr>
        <p:spPr bwMode="auto">
          <a:xfrm>
            <a:off x="76200" y="4876800"/>
            <a:ext cx="2480851" cy="400110"/>
          </a:xfrm>
          <a:prstGeom prst="rect">
            <a:avLst/>
          </a:prstGeom>
          <a:noFill/>
          <a:ln w="9525">
            <a:solidFill>
              <a:srgbClr val="FF0000"/>
            </a:solidFill>
            <a:miter lim="800000"/>
            <a:headEnd/>
            <a:tailEnd/>
          </a:ln>
          <a:effectLst/>
        </p:spPr>
        <p:txBody>
          <a:bodyPr wrap="none">
            <a:prstTxWarp prst="textNoShape">
              <a:avLst/>
            </a:prstTxWarp>
            <a:spAutoFit/>
          </a:bodyPr>
          <a:lstStyle/>
          <a:p>
            <a:r>
              <a:rPr lang="en-US" sz="2000" dirty="0" smtClean="0">
                <a:latin typeface="Comic Sans MS" pitchFamily="-65" charset="0"/>
              </a:rPr>
              <a:t>Sensitive to  </a:t>
            </a:r>
            <a:r>
              <a:rPr lang="en-US" sz="2000" b="1" i="1" dirty="0">
                <a:solidFill>
                  <a:srgbClr val="FF0000"/>
                </a:solidFill>
                <a:latin typeface="Times New Roman" pitchFamily="-65" charset="0"/>
              </a:rPr>
              <a:t>H(</a:t>
            </a:r>
            <a:r>
              <a:rPr lang="el-GR" sz="2000" b="1" i="1" dirty="0">
                <a:solidFill>
                  <a:srgbClr val="FF0000"/>
                </a:solidFill>
                <a:latin typeface="Times New Roman" pitchFamily="-65" charset="0"/>
              </a:rPr>
              <a:t>ξ</a:t>
            </a:r>
            <a:r>
              <a:rPr lang="en-US" sz="2000" b="1" i="1" dirty="0">
                <a:solidFill>
                  <a:srgbClr val="FF0000"/>
                </a:solidFill>
                <a:latin typeface="Times New Roman" pitchFamily="-65" charset="0"/>
              </a:rPr>
              <a:t>,</a:t>
            </a:r>
            <a:r>
              <a:rPr lang="en-US" sz="2000" b="1" i="1" dirty="0" err="1">
                <a:solidFill>
                  <a:srgbClr val="FF0000"/>
                </a:solidFill>
                <a:latin typeface="Times New Roman" pitchFamily="-65" charset="0"/>
              </a:rPr>
              <a:t>t</a:t>
            </a:r>
            <a:r>
              <a:rPr lang="en-US" sz="2000" b="1" i="1" dirty="0">
                <a:solidFill>
                  <a:srgbClr val="FF0000"/>
                </a:solidFill>
                <a:latin typeface="Times New Roman" pitchFamily="-65" charset="0"/>
              </a:rPr>
              <a:t>)</a:t>
            </a:r>
          </a:p>
        </p:txBody>
      </p:sp>
      <p:sp>
        <p:nvSpPr>
          <p:cNvPr id="47129" name="AutoShape 25"/>
          <p:cNvSpPr>
            <a:spLocks noChangeArrowheads="1"/>
          </p:cNvSpPr>
          <p:nvPr/>
        </p:nvSpPr>
        <p:spPr bwMode="auto">
          <a:xfrm>
            <a:off x="1219200" y="4267200"/>
            <a:ext cx="228600" cy="457200"/>
          </a:xfrm>
          <a:prstGeom prst="downArrow">
            <a:avLst>
              <a:gd name="adj1" fmla="val 50000"/>
              <a:gd name="adj2" fmla="val 500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130" name="AutoShape 26"/>
          <p:cNvSpPr>
            <a:spLocks noChangeArrowheads="1"/>
          </p:cNvSpPr>
          <p:nvPr/>
        </p:nvSpPr>
        <p:spPr bwMode="auto">
          <a:xfrm>
            <a:off x="-1828800" y="3505200"/>
            <a:ext cx="1752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28575">
            <a:solidFill>
              <a:schemeClr val="tx1"/>
            </a:solidFill>
            <a:miter lim="800000"/>
            <a:headEnd/>
            <a:tailEnd/>
          </a:ln>
          <a:effectLst/>
        </p:spPr>
        <p:txBody>
          <a:bodyPr wrap="none" anchor="ctr">
            <a:prstTxWarp prst="textNoShape">
              <a:avLst/>
            </a:prstTxWarp>
          </a:bodyPr>
          <a:lstStyle/>
          <a:p>
            <a:endParaRPr lang="en-US"/>
          </a:p>
        </p:txBody>
      </p:sp>
      <p:sp>
        <p:nvSpPr>
          <p:cNvPr id="27" name="TextBox 26"/>
          <p:cNvSpPr txBox="1"/>
          <p:nvPr/>
        </p:nvSpPr>
        <p:spPr>
          <a:xfrm>
            <a:off x="1192505" y="152400"/>
            <a:ext cx="7113295" cy="523220"/>
          </a:xfrm>
          <a:prstGeom prst="rect">
            <a:avLst/>
          </a:prstGeom>
          <a:noFill/>
        </p:spPr>
        <p:txBody>
          <a:bodyPr wrap="none" rtlCol="0">
            <a:spAutoFit/>
          </a:bodyPr>
          <a:lstStyle/>
          <a:p>
            <a:r>
              <a:rPr lang="en-US" sz="2800" dirty="0" smtClean="0">
                <a:effectLst>
                  <a:outerShdw blurRad="50800" dist="38100" dir="2700000" algn="tl" rotWithShape="0">
                    <a:srgbClr val="000000"/>
                  </a:outerShdw>
                </a:effectLst>
              </a:rPr>
              <a:t>A path towards the extraction of GPDs</a:t>
            </a:r>
            <a:endParaRPr lang="en-US" sz="2800" dirty="0">
              <a:effectLst>
                <a:outerShdw blurRad="50800" dist="38100" dir="2700000" algn="tl" rotWithShape="0">
                  <a:srgbClr val="000000"/>
                </a:outerShdw>
              </a:effectLst>
            </a:endParaRPr>
          </a:p>
        </p:txBody>
      </p:sp>
      <p:sp>
        <p:nvSpPr>
          <p:cNvPr id="28" name="Line 21"/>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29" name="Date Placeholder 28"/>
          <p:cNvSpPr>
            <a:spLocks noGrp="1"/>
          </p:cNvSpPr>
          <p:nvPr>
            <p:ph type="dt" sz="half" idx="10"/>
          </p:nvPr>
        </p:nvSpPr>
        <p:spPr/>
        <p:txBody>
          <a:bodyPr/>
          <a:lstStyle/>
          <a:p>
            <a:pPr>
              <a:defRPr/>
            </a:pPr>
            <a:r>
              <a:rPr lang="en-US" smtClean="0"/>
              <a:t>3/25/09</a:t>
            </a:r>
            <a:endParaRPr lang="en-US"/>
          </a:p>
        </p:txBody>
      </p:sp>
      <p:sp>
        <p:nvSpPr>
          <p:cNvPr id="30" name="Slide Number Placeholder 29"/>
          <p:cNvSpPr>
            <a:spLocks noGrp="1"/>
          </p:cNvSpPr>
          <p:nvPr>
            <p:ph type="sldNum" sz="quarter" idx="12"/>
          </p:nvPr>
        </p:nvSpPr>
        <p:spPr/>
        <p:txBody>
          <a:bodyPr/>
          <a:lstStyle/>
          <a:p>
            <a:pPr>
              <a:defRPr/>
            </a:pPr>
            <a:fld id="{047E1535-49FE-5E47-89C7-76CCF1E19C97}" type="slidenum">
              <a:rPr lang="en-US" smtClean="0"/>
              <a:pPr>
                <a:defRPr/>
              </a:pPr>
              <a:t>19</a:t>
            </a:fld>
            <a:endParaRPr lang="en-US"/>
          </a:p>
        </p:txBody>
      </p:sp>
      <p:sp>
        <p:nvSpPr>
          <p:cNvPr id="31" name="Footer Placeholder 30"/>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4.53284E-7 L 0.72917 -0.01665 " pathEditMode="relative" rAng="0" ptsTypes="AA">
                                      <p:cBhvr>
                                        <p:cTn id="6" dur="2000" fill="hold"/>
                                        <p:tgtEl>
                                          <p:spTgt spid="47130"/>
                                        </p:tgtEl>
                                        <p:attrNameLst>
                                          <p:attrName>ppt_x</p:attrName>
                                          <p:attrName>ppt_y</p:attrName>
                                        </p:attrNameLst>
                                      </p:cBhvr>
                                      <p:rCtr x="365" y="-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04963" y="9525"/>
            <a:ext cx="6186309" cy="707886"/>
          </a:xfrm>
          <a:prstGeom prst="rect">
            <a:avLst/>
          </a:prstGeom>
          <a:noFill/>
          <a:ln w="9525">
            <a:noFill/>
            <a:miter lim="800000"/>
            <a:headEnd/>
            <a:tailEnd/>
          </a:ln>
        </p:spPr>
        <p:txBody>
          <a:bodyPr wrap="none">
            <a:prstTxWarp prst="textNoShape">
              <a:avLst/>
            </a:prstTxWarp>
            <a:spAutoFit/>
          </a:bodyPr>
          <a:lstStyle/>
          <a:p>
            <a:pPr algn="ctr" eaLnBrk="1" hangingPunct="1">
              <a:defRPr/>
            </a:pPr>
            <a:r>
              <a:rPr lang="en-US" sz="4000" dirty="0">
                <a:solidFill>
                  <a:schemeClr val="tx2"/>
                </a:solidFill>
                <a:effectLst>
                  <a:outerShdw blurRad="38100" dist="38100" dir="2700000" algn="tl">
                    <a:srgbClr val="000000"/>
                  </a:outerShdw>
                </a:effectLst>
                <a:latin typeface="Arial" pitchFamily="-110" charset="0"/>
              </a:rPr>
              <a:t>JLab Upgrade</a:t>
            </a:r>
            <a:r>
              <a:rPr lang="en-US" sz="4000" dirty="0" smtClean="0">
                <a:solidFill>
                  <a:schemeClr val="tx2"/>
                </a:solidFill>
                <a:effectLst>
                  <a:outerShdw blurRad="38100" dist="38100" dir="2700000" algn="tl">
                    <a:srgbClr val="000000"/>
                  </a:outerShdw>
                </a:effectLst>
                <a:latin typeface="Arial" pitchFamily="-110" charset="0"/>
              </a:rPr>
              <a:t> </a:t>
            </a:r>
            <a:r>
              <a:rPr lang="en-US" sz="4000" dirty="0" smtClean="0">
                <a:solidFill>
                  <a:schemeClr val="tx2"/>
                </a:solidFill>
                <a:effectLst>
                  <a:outerShdw blurRad="38100" dist="38100" dir="2700000" algn="tl">
                    <a:srgbClr val="000000"/>
                  </a:outerShdw>
                </a:effectLst>
                <a:latin typeface="Arial" pitchFamily="-110" charset="0"/>
              </a:rPr>
              <a:t>from</a:t>
            </a:r>
            <a:r>
              <a:rPr lang="en-US" sz="4000" dirty="0" smtClean="0">
                <a:solidFill>
                  <a:schemeClr val="tx2"/>
                </a:solidFill>
                <a:effectLst>
                  <a:outerShdw blurRad="38100" dist="38100" dir="2700000" algn="tl">
                    <a:srgbClr val="000000"/>
                  </a:outerShdw>
                </a:effectLst>
                <a:latin typeface="Arial" pitchFamily="-110" charset="0"/>
              </a:rPr>
              <a:t> </a:t>
            </a:r>
            <a:r>
              <a:rPr lang="en-US" sz="4000" dirty="0">
                <a:solidFill>
                  <a:schemeClr val="tx2"/>
                </a:solidFill>
                <a:effectLst>
                  <a:outerShdw blurRad="38100" dist="38100" dir="2700000" algn="tl">
                    <a:srgbClr val="000000"/>
                  </a:outerShdw>
                </a:effectLst>
                <a:latin typeface="Arial" pitchFamily="-110" charset="0"/>
              </a:rPr>
              <a:t>6 GeV</a:t>
            </a:r>
          </a:p>
        </p:txBody>
      </p:sp>
      <p:grpSp>
        <p:nvGrpSpPr>
          <p:cNvPr id="2" name="Group 3"/>
          <p:cNvGrpSpPr>
            <a:grpSpLocks/>
          </p:cNvGrpSpPr>
          <p:nvPr/>
        </p:nvGrpSpPr>
        <p:grpSpPr bwMode="auto">
          <a:xfrm>
            <a:off x="1311275" y="2057400"/>
            <a:ext cx="6461125" cy="4244975"/>
            <a:chOff x="885" y="820"/>
            <a:chExt cx="4224" cy="2955"/>
          </a:xfrm>
        </p:grpSpPr>
        <p:pic>
          <p:nvPicPr>
            <p:cNvPr id="20507" name="Picture 4" descr="6_GeV_Racetrack"/>
            <p:cNvPicPr>
              <a:picLocks noChangeAspect="1" noChangeArrowheads="1"/>
            </p:cNvPicPr>
            <p:nvPr/>
          </p:nvPicPr>
          <p:blipFill>
            <a:blip r:embed="rId4"/>
            <a:srcRect/>
            <a:stretch>
              <a:fillRect/>
            </a:stretch>
          </p:blipFill>
          <p:spPr bwMode="auto">
            <a:xfrm>
              <a:off x="885" y="820"/>
              <a:ext cx="4224" cy="2955"/>
            </a:xfrm>
            <a:prstGeom prst="rect">
              <a:avLst/>
            </a:prstGeom>
            <a:noFill/>
            <a:ln w="9525">
              <a:noFill/>
              <a:miter lim="800000"/>
              <a:headEnd/>
              <a:tailEnd/>
            </a:ln>
          </p:spPr>
        </p:pic>
        <p:sp>
          <p:nvSpPr>
            <p:cNvPr id="20508" name="AutoShape 5"/>
            <p:cNvSpPr>
              <a:spLocks noChangeArrowheads="1"/>
            </p:cNvSpPr>
            <p:nvPr/>
          </p:nvSpPr>
          <p:spPr bwMode="auto">
            <a:xfrm rot="5400000">
              <a:off x="3120" y="1746"/>
              <a:ext cx="336" cy="240"/>
            </a:xfrm>
            <a:prstGeom prst="parallelogram">
              <a:avLst>
                <a:gd name="adj" fmla="val 47911"/>
              </a:avLst>
            </a:prstGeom>
            <a:solidFill>
              <a:schemeClr val="bg1"/>
            </a:solidFill>
            <a:ln w="19050">
              <a:noFill/>
              <a:miter lim="800000"/>
              <a:headEnd/>
              <a:tailEnd/>
            </a:ln>
          </p:spPr>
          <p:txBody>
            <a:bodyPr anchor="ctr">
              <a:prstTxWarp prst="textNoShape">
                <a:avLst/>
              </a:prstTxWarp>
              <a:spAutoFit/>
            </a:bodyPr>
            <a:lstStyle/>
            <a:p>
              <a:endParaRPr lang="en-US"/>
            </a:p>
          </p:txBody>
        </p:sp>
      </p:grpSp>
      <p:pic>
        <p:nvPicPr>
          <p:cNvPr id="20484" name="Picture 6" descr="12_GeV_mods_Arc-10_overlay"/>
          <p:cNvPicPr>
            <a:picLocks noChangeAspect="1" noChangeArrowheads="1"/>
          </p:cNvPicPr>
          <p:nvPr/>
        </p:nvPicPr>
        <p:blipFill>
          <a:blip r:embed="rId5"/>
          <a:srcRect/>
          <a:stretch>
            <a:fillRect/>
          </a:stretch>
        </p:blipFill>
        <p:spPr bwMode="auto">
          <a:xfrm>
            <a:off x="1303338" y="3411538"/>
            <a:ext cx="3263900" cy="1697037"/>
          </a:xfrm>
          <a:prstGeom prst="rect">
            <a:avLst/>
          </a:prstGeom>
          <a:noFill/>
          <a:ln w="9525">
            <a:noFill/>
            <a:miter lim="800000"/>
            <a:headEnd/>
            <a:tailEnd/>
          </a:ln>
        </p:spPr>
      </p:pic>
      <p:pic>
        <p:nvPicPr>
          <p:cNvPr id="116743" name="Picture 7" descr="12_GeV_mods_NL-cryomodules_overlay"/>
          <p:cNvPicPr>
            <a:picLocks noChangeAspect="1" noChangeArrowheads="1"/>
          </p:cNvPicPr>
          <p:nvPr/>
        </p:nvPicPr>
        <p:blipFill>
          <a:blip r:embed="rId6"/>
          <a:srcRect/>
          <a:stretch>
            <a:fillRect/>
          </a:stretch>
        </p:blipFill>
        <p:spPr bwMode="auto">
          <a:xfrm>
            <a:off x="3560763" y="2057400"/>
            <a:ext cx="1320800" cy="1111250"/>
          </a:xfrm>
          <a:prstGeom prst="rect">
            <a:avLst/>
          </a:prstGeom>
          <a:noFill/>
          <a:ln w="9525">
            <a:noFill/>
            <a:miter lim="800000"/>
            <a:headEnd/>
            <a:tailEnd/>
          </a:ln>
        </p:spPr>
      </p:pic>
      <p:pic>
        <p:nvPicPr>
          <p:cNvPr id="116744" name="Picture 8" descr="12_GeV_mods_SL-cryomodules_overlay"/>
          <p:cNvPicPr>
            <a:picLocks noChangeAspect="1" noChangeArrowheads="1"/>
          </p:cNvPicPr>
          <p:nvPr/>
        </p:nvPicPr>
        <p:blipFill>
          <a:blip r:embed="rId7"/>
          <a:srcRect/>
          <a:stretch>
            <a:fillRect/>
          </a:stretch>
        </p:blipFill>
        <p:spPr bwMode="auto">
          <a:xfrm>
            <a:off x="4568825" y="3865563"/>
            <a:ext cx="1795463" cy="1233487"/>
          </a:xfrm>
          <a:prstGeom prst="rect">
            <a:avLst/>
          </a:prstGeom>
          <a:noFill/>
          <a:ln w="9525">
            <a:noFill/>
            <a:miter lim="800000"/>
            <a:headEnd/>
            <a:tailEnd/>
          </a:ln>
        </p:spPr>
      </p:pic>
      <p:grpSp>
        <p:nvGrpSpPr>
          <p:cNvPr id="3" name="Group 9"/>
          <p:cNvGrpSpPr>
            <a:grpSpLocks/>
          </p:cNvGrpSpPr>
          <p:nvPr/>
        </p:nvGrpSpPr>
        <p:grpSpPr bwMode="auto">
          <a:xfrm>
            <a:off x="4781550" y="2943225"/>
            <a:ext cx="966788" cy="766763"/>
            <a:chOff x="3146" y="1440"/>
            <a:chExt cx="632" cy="534"/>
          </a:xfrm>
        </p:grpSpPr>
        <p:sp>
          <p:nvSpPr>
            <p:cNvPr id="116746" name="Text Box 10"/>
            <p:cNvSpPr txBox="1">
              <a:spLocks noChangeArrowheads="1"/>
            </p:cNvSpPr>
            <p:nvPr/>
          </p:nvSpPr>
          <p:spPr bwMode="auto">
            <a:xfrm>
              <a:off x="3360" y="1440"/>
              <a:ext cx="418" cy="180"/>
            </a:xfrm>
            <a:prstGeom prst="rect">
              <a:avLst/>
            </a:prstGeom>
            <a:noFill/>
            <a:ln w="19050">
              <a:noFill/>
              <a:miter lim="800000"/>
              <a:headEnd/>
              <a:tailEnd/>
            </a:ln>
            <a:effectLst/>
          </p:spPr>
          <p:txBody>
            <a:bodyPr lIns="0" tIns="0" rIns="0" bIns="0">
              <a:prstTxWarp prst="textNoShape">
                <a:avLst/>
              </a:prstTxWarp>
              <a:spAutoFit/>
            </a:bodyPr>
            <a:lstStyle/>
            <a:p>
              <a:pPr defTabSz="992188">
                <a:spcBef>
                  <a:spcPct val="50000"/>
                </a:spcBef>
                <a:defRPr/>
              </a:pPr>
              <a:r>
                <a:rPr lang="en-US" sz="1700" b="1" i="1">
                  <a:effectLst>
                    <a:outerShdw blurRad="38100" dist="38100" dir="2700000" algn="tl">
                      <a:srgbClr val="000000"/>
                    </a:outerShdw>
                  </a:effectLst>
                  <a:latin typeface="Times New Roman" charset="0"/>
                </a:rPr>
                <a:t>CHL-2</a:t>
              </a:r>
            </a:p>
          </p:txBody>
        </p:sp>
        <p:grpSp>
          <p:nvGrpSpPr>
            <p:cNvPr id="4" name="Group 11"/>
            <p:cNvGrpSpPr>
              <a:grpSpLocks/>
            </p:cNvGrpSpPr>
            <p:nvPr/>
          </p:nvGrpSpPr>
          <p:grpSpPr bwMode="auto">
            <a:xfrm>
              <a:off x="3146" y="1536"/>
              <a:ext cx="406" cy="438"/>
              <a:chOff x="3146" y="1536"/>
              <a:chExt cx="406" cy="438"/>
            </a:xfrm>
          </p:grpSpPr>
          <p:pic>
            <p:nvPicPr>
              <p:cNvPr id="20505" name="Picture 12" descr="12_GeV_mods_CHL_overlay"/>
              <p:cNvPicPr>
                <a:picLocks noChangeAspect="1" noChangeArrowheads="1"/>
              </p:cNvPicPr>
              <p:nvPr/>
            </p:nvPicPr>
            <p:blipFill>
              <a:blip r:embed="rId8"/>
              <a:srcRect/>
              <a:stretch>
                <a:fillRect/>
              </a:stretch>
            </p:blipFill>
            <p:spPr bwMode="auto">
              <a:xfrm>
                <a:off x="3146" y="1707"/>
                <a:ext cx="184" cy="267"/>
              </a:xfrm>
              <a:prstGeom prst="rect">
                <a:avLst/>
              </a:prstGeom>
              <a:noFill/>
              <a:ln w="9525">
                <a:noFill/>
                <a:miter lim="800000"/>
                <a:headEnd/>
                <a:tailEnd/>
              </a:ln>
            </p:spPr>
          </p:pic>
          <p:pic>
            <p:nvPicPr>
              <p:cNvPr id="20506" name="Picture 13" descr="12_GeV_mods_arrow_overlay"/>
              <p:cNvPicPr>
                <a:picLocks noChangeAspect="1" noChangeArrowheads="1"/>
              </p:cNvPicPr>
              <p:nvPr/>
            </p:nvPicPr>
            <p:blipFill>
              <a:blip r:embed="rId9"/>
              <a:srcRect/>
              <a:stretch>
                <a:fillRect/>
              </a:stretch>
            </p:blipFill>
            <p:spPr bwMode="auto">
              <a:xfrm>
                <a:off x="3329" y="1536"/>
                <a:ext cx="223" cy="288"/>
              </a:xfrm>
              <a:prstGeom prst="rect">
                <a:avLst/>
              </a:prstGeom>
              <a:noFill/>
              <a:ln w="9525">
                <a:noFill/>
                <a:miter lim="800000"/>
                <a:headEnd/>
                <a:tailEnd/>
              </a:ln>
            </p:spPr>
          </p:pic>
        </p:grpSp>
      </p:grpSp>
      <p:grpSp>
        <p:nvGrpSpPr>
          <p:cNvPr id="5" name="Group 14"/>
          <p:cNvGrpSpPr>
            <a:grpSpLocks/>
          </p:cNvGrpSpPr>
          <p:nvPr/>
        </p:nvGrpSpPr>
        <p:grpSpPr bwMode="auto">
          <a:xfrm>
            <a:off x="1620838" y="4586288"/>
            <a:ext cx="4627562" cy="1814512"/>
            <a:chOff x="854" y="2528"/>
            <a:chExt cx="3328" cy="1263"/>
          </a:xfrm>
        </p:grpSpPr>
        <p:sp>
          <p:nvSpPr>
            <p:cNvPr id="20501" name="Text Box 15"/>
            <p:cNvSpPr txBox="1">
              <a:spLocks noChangeArrowheads="1"/>
            </p:cNvSpPr>
            <p:nvPr/>
          </p:nvSpPr>
          <p:spPr bwMode="auto">
            <a:xfrm>
              <a:off x="2376" y="3292"/>
              <a:ext cx="1806" cy="499"/>
            </a:xfrm>
            <a:prstGeom prst="rect">
              <a:avLst/>
            </a:prstGeom>
            <a:noFill/>
            <a:ln w="9525">
              <a:noFill/>
              <a:miter lim="800000"/>
              <a:headEnd/>
              <a:tailEnd/>
            </a:ln>
          </p:spPr>
          <p:txBody>
            <a:bodyPr lIns="107784" tIns="53892" rIns="107784" bIns="53892">
              <a:prstTxWarp prst="textNoShape">
                <a:avLst/>
              </a:prstTxWarp>
              <a:spAutoFit/>
            </a:bodyPr>
            <a:lstStyle/>
            <a:p>
              <a:pPr defTabSz="992188"/>
              <a:r>
                <a:rPr lang="en-US" sz="2000" b="1" i="1">
                  <a:latin typeface="Times New Roman" pitchFamily="-65" charset="0"/>
                </a:rPr>
                <a:t>Enhance equipment in existing halls</a:t>
              </a:r>
            </a:p>
          </p:txBody>
        </p:sp>
        <p:sp>
          <p:nvSpPr>
            <p:cNvPr id="20502" name="Oval 16"/>
            <p:cNvSpPr>
              <a:spLocks noChangeArrowheads="1"/>
            </p:cNvSpPr>
            <p:nvPr/>
          </p:nvSpPr>
          <p:spPr bwMode="auto">
            <a:xfrm rot="2428027">
              <a:off x="854" y="2528"/>
              <a:ext cx="1546" cy="832"/>
            </a:xfrm>
            <a:prstGeom prst="ellipse">
              <a:avLst/>
            </a:prstGeom>
            <a:noFill/>
            <a:ln w="28575">
              <a:solidFill>
                <a:schemeClr val="tx1"/>
              </a:solidFill>
              <a:round/>
              <a:headEnd/>
              <a:tailEnd/>
            </a:ln>
          </p:spPr>
          <p:txBody>
            <a:bodyPr lIns="107784" tIns="53892" rIns="107784" bIns="53892">
              <a:prstTxWarp prst="textNoShape">
                <a:avLst/>
              </a:prstTxWarp>
            </a:bodyPr>
            <a:lstStyle/>
            <a:p>
              <a:pPr algn="ctr" defTabSz="992188"/>
              <a:endParaRPr lang="en-US" sz="2600" b="1" i="1" u="sng">
                <a:solidFill>
                  <a:srgbClr val="990099"/>
                </a:solidFill>
                <a:latin typeface="Times New Roman" pitchFamily="-65" charset="0"/>
              </a:endParaRPr>
            </a:p>
          </p:txBody>
        </p:sp>
      </p:grpSp>
      <p:grpSp>
        <p:nvGrpSpPr>
          <p:cNvPr id="6" name="Group 17"/>
          <p:cNvGrpSpPr>
            <a:grpSpLocks/>
          </p:cNvGrpSpPr>
          <p:nvPr/>
        </p:nvGrpSpPr>
        <p:grpSpPr bwMode="auto">
          <a:xfrm>
            <a:off x="4864100" y="995363"/>
            <a:ext cx="2347913" cy="1876425"/>
            <a:chOff x="3064" y="627"/>
            <a:chExt cx="1479" cy="1182"/>
          </a:xfrm>
        </p:grpSpPr>
        <p:pic>
          <p:nvPicPr>
            <p:cNvPr id="20495" name="Picture 18" descr="12_GeV_mods_HallD-beamline_overlay"/>
            <p:cNvPicPr>
              <a:picLocks noChangeAspect="1" noChangeArrowheads="1"/>
            </p:cNvPicPr>
            <p:nvPr/>
          </p:nvPicPr>
          <p:blipFill>
            <a:blip r:embed="rId10"/>
            <a:srcRect/>
            <a:stretch>
              <a:fillRect/>
            </a:stretch>
          </p:blipFill>
          <p:spPr bwMode="auto">
            <a:xfrm>
              <a:off x="3064" y="1046"/>
              <a:ext cx="587" cy="763"/>
            </a:xfrm>
            <a:prstGeom prst="rect">
              <a:avLst/>
            </a:prstGeom>
            <a:noFill/>
            <a:ln w="9525">
              <a:noFill/>
              <a:miter lim="800000"/>
              <a:headEnd/>
              <a:tailEnd/>
            </a:ln>
          </p:spPr>
        </p:pic>
        <p:grpSp>
          <p:nvGrpSpPr>
            <p:cNvPr id="7" name="Group 19"/>
            <p:cNvGrpSpPr>
              <a:grpSpLocks/>
            </p:cNvGrpSpPr>
            <p:nvPr/>
          </p:nvGrpSpPr>
          <p:grpSpPr bwMode="auto">
            <a:xfrm>
              <a:off x="3632" y="627"/>
              <a:ext cx="911" cy="548"/>
              <a:chOff x="3792" y="74"/>
              <a:chExt cx="945" cy="606"/>
            </a:xfrm>
          </p:grpSpPr>
          <p:pic>
            <p:nvPicPr>
              <p:cNvPr id="20499" name="Picture 20" descr="12_GeV_mods_Hall-D_overlay"/>
              <p:cNvPicPr>
                <a:picLocks noChangeAspect="1" noChangeArrowheads="1"/>
              </p:cNvPicPr>
              <p:nvPr/>
            </p:nvPicPr>
            <p:blipFill>
              <a:blip r:embed="rId11"/>
              <a:srcRect/>
              <a:stretch>
                <a:fillRect/>
              </a:stretch>
            </p:blipFill>
            <p:spPr bwMode="auto">
              <a:xfrm>
                <a:off x="3792" y="74"/>
                <a:ext cx="945" cy="606"/>
              </a:xfrm>
              <a:prstGeom prst="rect">
                <a:avLst/>
              </a:prstGeom>
              <a:noFill/>
              <a:ln w="9525">
                <a:noFill/>
                <a:miter lim="800000"/>
                <a:headEnd/>
                <a:tailEnd/>
              </a:ln>
            </p:spPr>
          </p:pic>
          <p:sp>
            <p:nvSpPr>
              <p:cNvPr id="20500" name="AutoShape 21"/>
              <p:cNvSpPr>
                <a:spLocks noChangeArrowheads="1"/>
              </p:cNvSpPr>
              <p:nvPr/>
            </p:nvSpPr>
            <p:spPr bwMode="auto">
              <a:xfrm rot="5400000" flipV="1">
                <a:off x="4084" y="324"/>
                <a:ext cx="192" cy="240"/>
              </a:xfrm>
              <a:prstGeom prst="parallelogram">
                <a:avLst>
                  <a:gd name="adj" fmla="val 59023"/>
                </a:avLst>
              </a:prstGeom>
              <a:solidFill>
                <a:schemeClr val="bg1"/>
              </a:solidFill>
              <a:ln w="19050">
                <a:noFill/>
                <a:miter lim="800000"/>
                <a:headEnd/>
                <a:tailEnd/>
              </a:ln>
            </p:spPr>
            <p:txBody>
              <a:bodyPr anchor="ctr">
                <a:prstTxWarp prst="textNoShape">
                  <a:avLst/>
                </a:prstTxWarp>
                <a:spAutoFit/>
              </a:bodyPr>
              <a:lstStyle/>
              <a:p>
                <a:endParaRPr lang="en-US"/>
              </a:p>
            </p:txBody>
          </p:sp>
        </p:grpSp>
        <p:sp>
          <p:nvSpPr>
            <p:cNvPr id="20497" name="Freeform 22"/>
            <p:cNvSpPr>
              <a:spLocks/>
            </p:cNvSpPr>
            <p:nvPr/>
          </p:nvSpPr>
          <p:spPr bwMode="auto">
            <a:xfrm>
              <a:off x="3891" y="880"/>
              <a:ext cx="293" cy="118"/>
            </a:xfrm>
            <a:custGeom>
              <a:avLst/>
              <a:gdLst>
                <a:gd name="T0" fmla="*/ 0 w 304"/>
                <a:gd name="T1" fmla="*/ 15 h 130"/>
                <a:gd name="T2" fmla="*/ 13 w 304"/>
                <a:gd name="T3" fmla="*/ 13 h 130"/>
                <a:gd name="T4" fmla="*/ 13 w 304"/>
                <a:gd name="T5" fmla="*/ 15 h 130"/>
                <a:gd name="T6" fmla="*/ 20 w 304"/>
                <a:gd name="T7" fmla="*/ 15 h 130"/>
                <a:gd name="T8" fmla="*/ 25 w 304"/>
                <a:gd name="T9" fmla="*/ 13 h 130"/>
                <a:gd name="T10" fmla="*/ 34 w 304"/>
                <a:gd name="T11" fmla="*/ 12 h 130"/>
                <a:gd name="T12" fmla="*/ 39 w 304"/>
                <a:gd name="T13" fmla="*/ 13 h 130"/>
                <a:gd name="T14" fmla="*/ 41 w 304"/>
                <a:gd name="T15" fmla="*/ 11 h 130"/>
                <a:gd name="T16" fmla="*/ 43 w 304"/>
                <a:gd name="T17" fmla="*/ 10 h 130"/>
                <a:gd name="T18" fmla="*/ 51 w 304"/>
                <a:gd name="T19" fmla="*/ 11 h 130"/>
                <a:gd name="T20" fmla="*/ 58 w 304"/>
                <a:gd name="T21" fmla="*/ 11 h 130"/>
                <a:gd name="T22" fmla="*/ 65 w 304"/>
                <a:gd name="T23" fmla="*/ 7 h 130"/>
                <a:gd name="T24" fmla="*/ 67 w 304"/>
                <a:gd name="T25" fmla="*/ 7 h 130"/>
                <a:gd name="T26" fmla="*/ 70 w 304"/>
                <a:gd name="T27" fmla="*/ 8 h 130"/>
                <a:gd name="T28" fmla="*/ 76 w 304"/>
                <a:gd name="T29" fmla="*/ 9 h 130"/>
                <a:gd name="T30" fmla="*/ 86 w 304"/>
                <a:gd name="T31" fmla="*/ 5 h 130"/>
                <a:gd name="T32" fmla="*/ 95 w 304"/>
                <a:gd name="T33" fmla="*/ 6 h 130"/>
                <a:gd name="T34" fmla="*/ 105 w 304"/>
                <a:gd name="T35" fmla="*/ 5 h 130"/>
                <a:gd name="T36" fmla="*/ 113 w 304"/>
                <a:gd name="T37" fmla="*/ 5 h 130"/>
                <a:gd name="T38" fmla="*/ 118 w 304"/>
                <a:gd name="T39" fmla="*/ 5 h 130"/>
                <a:gd name="T40" fmla="*/ 127 w 304"/>
                <a:gd name="T41" fmla="*/ 5 h 130"/>
                <a:gd name="T42" fmla="*/ 135 w 304"/>
                <a:gd name="T43" fmla="*/ 0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4"/>
                <a:gd name="T67" fmla="*/ 0 h 130"/>
                <a:gd name="T68" fmla="*/ 304 w 304"/>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4" h="130">
                  <a:moveTo>
                    <a:pt x="0" y="130"/>
                  </a:moveTo>
                  <a:cubicBezTo>
                    <a:pt x="16" y="119"/>
                    <a:pt x="11" y="127"/>
                    <a:pt x="14" y="108"/>
                  </a:cubicBezTo>
                  <a:cubicBezTo>
                    <a:pt x="25" y="112"/>
                    <a:pt x="19" y="108"/>
                    <a:pt x="28" y="122"/>
                  </a:cubicBezTo>
                  <a:cubicBezTo>
                    <a:pt x="29" y="124"/>
                    <a:pt x="44" y="128"/>
                    <a:pt x="44" y="128"/>
                  </a:cubicBezTo>
                  <a:cubicBezTo>
                    <a:pt x="53" y="119"/>
                    <a:pt x="40" y="111"/>
                    <a:pt x="53" y="107"/>
                  </a:cubicBezTo>
                  <a:cubicBezTo>
                    <a:pt x="64" y="92"/>
                    <a:pt x="61" y="88"/>
                    <a:pt x="72" y="99"/>
                  </a:cubicBezTo>
                  <a:cubicBezTo>
                    <a:pt x="73" y="103"/>
                    <a:pt x="82" y="116"/>
                    <a:pt x="88" y="106"/>
                  </a:cubicBezTo>
                  <a:cubicBezTo>
                    <a:pt x="88" y="106"/>
                    <a:pt x="93" y="91"/>
                    <a:pt x="94" y="88"/>
                  </a:cubicBezTo>
                  <a:cubicBezTo>
                    <a:pt x="95" y="86"/>
                    <a:pt x="96" y="82"/>
                    <a:pt x="96" y="82"/>
                  </a:cubicBezTo>
                  <a:cubicBezTo>
                    <a:pt x="101" y="83"/>
                    <a:pt x="107" y="83"/>
                    <a:pt x="112" y="84"/>
                  </a:cubicBezTo>
                  <a:cubicBezTo>
                    <a:pt x="117" y="85"/>
                    <a:pt x="128" y="88"/>
                    <a:pt x="128" y="88"/>
                  </a:cubicBezTo>
                  <a:cubicBezTo>
                    <a:pt x="141" y="85"/>
                    <a:pt x="139" y="71"/>
                    <a:pt x="146" y="60"/>
                  </a:cubicBezTo>
                  <a:cubicBezTo>
                    <a:pt x="148" y="61"/>
                    <a:pt x="150" y="61"/>
                    <a:pt x="152" y="62"/>
                  </a:cubicBezTo>
                  <a:cubicBezTo>
                    <a:pt x="154" y="63"/>
                    <a:pt x="156" y="65"/>
                    <a:pt x="158" y="66"/>
                  </a:cubicBezTo>
                  <a:cubicBezTo>
                    <a:pt x="162" y="68"/>
                    <a:pt x="170" y="70"/>
                    <a:pt x="170" y="70"/>
                  </a:cubicBezTo>
                  <a:cubicBezTo>
                    <a:pt x="177" y="60"/>
                    <a:pt x="180" y="42"/>
                    <a:pt x="192" y="38"/>
                  </a:cubicBezTo>
                  <a:cubicBezTo>
                    <a:pt x="201" y="44"/>
                    <a:pt x="204" y="51"/>
                    <a:pt x="214" y="54"/>
                  </a:cubicBezTo>
                  <a:cubicBezTo>
                    <a:pt x="227" y="50"/>
                    <a:pt x="232" y="36"/>
                    <a:pt x="236" y="24"/>
                  </a:cubicBezTo>
                  <a:cubicBezTo>
                    <a:pt x="242" y="26"/>
                    <a:pt x="249" y="32"/>
                    <a:pt x="254" y="34"/>
                  </a:cubicBezTo>
                  <a:cubicBezTo>
                    <a:pt x="258" y="35"/>
                    <a:pt x="266" y="38"/>
                    <a:pt x="266" y="38"/>
                  </a:cubicBezTo>
                  <a:cubicBezTo>
                    <a:pt x="276" y="20"/>
                    <a:pt x="280" y="19"/>
                    <a:pt x="286" y="10"/>
                  </a:cubicBezTo>
                  <a:cubicBezTo>
                    <a:pt x="286" y="8"/>
                    <a:pt x="300" y="2"/>
                    <a:pt x="304" y="0"/>
                  </a:cubicBezTo>
                </a:path>
              </a:pathLst>
            </a:custGeom>
            <a:noFill/>
            <a:ln w="19050">
              <a:solidFill>
                <a:srgbClr val="FFB623"/>
              </a:solidFill>
              <a:round/>
              <a:headEnd/>
              <a:tailEnd/>
            </a:ln>
          </p:spPr>
          <p:txBody>
            <a:bodyPr wrap="none" anchor="ctr">
              <a:prstTxWarp prst="textNoShape">
                <a:avLst/>
              </a:prstTxWarp>
              <a:spAutoFit/>
            </a:bodyPr>
            <a:lstStyle/>
            <a:p>
              <a:endParaRPr lang="en-US"/>
            </a:p>
          </p:txBody>
        </p:sp>
        <p:sp>
          <p:nvSpPr>
            <p:cNvPr id="116759" name="Text Box 23"/>
            <p:cNvSpPr txBox="1">
              <a:spLocks noChangeArrowheads="1"/>
            </p:cNvSpPr>
            <p:nvPr/>
          </p:nvSpPr>
          <p:spPr bwMode="auto">
            <a:xfrm>
              <a:off x="3120" y="684"/>
              <a:ext cx="972" cy="364"/>
            </a:xfrm>
            <a:prstGeom prst="rect">
              <a:avLst/>
            </a:prstGeom>
            <a:noFill/>
            <a:ln w="12700">
              <a:noFill/>
              <a:miter lim="800000"/>
              <a:headEnd/>
              <a:tailEnd/>
            </a:ln>
            <a:effectLst/>
          </p:spPr>
          <p:txBody>
            <a:bodyPr lIns="90487" tIns="44450" rIns="90487" bIns="44450">
              <a:prstTxWarp prst="textNoShape">
                <a:avLst/>
              </a:prstTxWarp>
              <a:spAutoFit/>
            </a:bodyPr>
            <a:lstStyle/>
            <a:p>
              <a:pPr marL="228600" indent="-228600">
                <a:lnSpc>
                  <a:spcPct val="80000"/>
                </a:lnSpc>
                <a:spcBef>
                  <a:spcPct val="20000"/>
                </a:spcBef>
                <a:buFont typeface="Times" charset="0"/>
                <a:buNone/>
                <a:defRPr/>
              </a:pPr>
              <a:r>
                <a:rPr lang="en-US" sz="2000" b="1" i="1">
                  <a:effectLst>
                    <a:outerShdw blurRad="38100" dist="38100" dir="2700000" algn="tl">
                      <a:srgbClr val="000000"/>
                    </a:outerShdw>
                  </a:effectLst>
                  <a:latin typeface="Times New Roman" charset="0"/>
                </a:rPr>
                <a:t>Add new hall</a:t>
              </a:r>
            </a:p>
          </p:txBody>
        </p:sp>
      </p:grpSp>
      <p:sp>
        <p:nvSpPr>
          <p:cNvPr id="20490" name="Line 4"/>
          <p:cNvSpPr>
            <a:spLocks noChangeShapeType="1"/>
          </p:cNvSpPr>
          <p:nvPr/>
        </p:nvSpPr>
        <p:spPr bwMode="auto">
          <a:xfrm flipV="1">
            <a:off x="0" y="914400"/>
            <a:ext cx="9144000" cy="34925"/>
          </a:xfrm>
          <a:prstGeom prst="line">
            <a:avLst/>
          </a:prstGeom>
          <a:noFill/>
          <a:ln w="28575">
            <a:solidFill>
              <a:srgbClr val="CCECFF"/>
            </a:solidFill>
            <a:miter lim="800000"/>
            <a:headEnd/>
            <a:tailEnd/>
          </a:ln>
        </p:spPr>
        <p:txBody>
          <a:bodyPr wrap="none">
            <a:prstTxWarp prst="textNoShape">
              <a:avLst/>
            </a:prstTxWarp>
          </a:bodyPr>
          <a:lstStyle/>
          <a:p>
            <a:endParaRPr lang="en-US"/>
          </a:p>
        </p:txBody>
      </p:sp>
      <p:sp>
        <p:nvSpPr>
          <p:cNvPr id="28" name="Text Box 2"/>
          <p:cNvSpPr txBox="1">
            <a:spLocks noChangeArrowheads="1"/>
          </p:cNvSpPr>
          <p:nvPr/>
        </p:nvSpPr>
        <p:spPr bwMode="auto">
          <a:xfrm>
            <a:off x="1589068" y="0"/>
            <a:ext cx="5878532" cy="707886"/>
          </a:xfrm>
          <a:prstGeom prst="rect">
            <a:avLst/>
          </a:prstGeom>
          <a:noFill/>
          <a:ln w="9525">
            <a:noFill/>
            <a:miter lim="800000"/>
            <a:headEnd/>
            <a:tailEnd/>
          </a:ln>
        </p:spPr>
        <p:txBody>
          <a:bodyPr wrap="none">
            <a:prstTxWarp prst="textNoShape">
              <a:avLst/>
            </a:prstTxWarp>
            <a:spAutoFit/>
          </a:bodyPr>
          <a:lstStyle/>
          <a:p>
            <a:pPr algn="ctr" eaLnBrk="1" hangingPunct="1">
              <a:defRPr/>
            </a:pPr>
            <a:r>
              <a:rPr lang="en-US" sz="4000" dirty="0">
                <a:effectLst>
                  <a:outerShdw blurRad="50800" dist="38100" dir="2700000" algn="tl" rotWithShape="0">
                    <a:srgbClr val="000000"/>
                  </a:outerShdw>
                </a:effectLst>
                <a:latin typeface="+mj-lt"/>
              </a:rPr>
              <a:t>JLab Upgrade</a:t>
            </a:r>
            <a:r>
              <a:rPr lang="en-US" sz="4000" dirty="0" smtClean="0">
                <a:effectLst>
                  <a:outerShdw blurRad="50800" dist="38100" dir="2700000" algn="tl" rotWithShape="0">
                    <a:srgbClr val="000000"/>
                  </a:outerShdw>
                </a:effectLst>
                <a:latin typeface="+mj-lt"/>
              </a:rPr>
              <a:t> to </a:t>
            </a:r>
            <a:r>
              <a:rPr lang="en-US" sz="4000" dirty="0">
                <a:solidFill>
                  <a:srgbClr val="FFFF00"/>
                </a:solidFill>
                <a:effectLst>
                  <a:outerShdw blurRad="50800" dist="38100" dir="2700000" algn="tl" rotWithShape="0">
                    <a:srgbClr val="000000"/>
                  </a:outerShdw>
                </a:effectLst>
                <a:latin typeface="+mj-lt"/>
              </a:rPr>
              <a:t>12</a:t>
            </a:r>
            <a:r>
              <a:rPr lang="en-US" sz="4000" dirty="0">
                <a:effectLst>
                  <a:outerShdw blurRad="50800" dist="38100" dir="2700000" algn="tl" rotWithShape="0">
                    <a:srgbClr val="000000"/>
                  </a:outerShdw>
                </a:effectLst>
                <a:latin typeface="+mj-lt"/>
              </a:rPr>
              <a:t> GeV</a:t>
            </a:r>
          </a:p>
        </p:txBody>
      </p:sp>
      <p:sp>
        <p:nvSpPr>
          <p:cNvPr id="29" name="Date Placeholder 28"/>
          <p:cNvSpPr>
            <a:spLocks noGrp="1"/>
          </p:cNvSpPr>
          <p:nvPr>
            <p:ph type="dt" sz="half" idx="10"/>
          </p:nvPr>
        </p:nvSpPr>
        <p:spPr/>
        <p:txBody>
          <a:bodyPr/>
          <a:lstStyle/>
          <a:p>
            <a:pPr>
              <a:defRPr/>
            </a:pPr>
            <a:r>
              <a:rPr lang="en-US" smtClean="0"/>
              <a:t>3/25/09</a:t>
            </a:r>
            <a:endParaRPr lang="en-US"/>
          </a:p>
        </p:txBody>
      </p:sp>
      <p:sp>
        <p:nvSpPr>
          <p:cNvPr id="30" name="Slide Number Placeholder 29"/>
          <p:cNvSpPr>
            <a:spLocks noGrp="1"/>
          </p:cNvSpPr>
          <p:nvPr>
            <p:ph type="sldNum" sz="quarter" idx="12"/>
          </p:nvPr>
        </p:nvSpPr>
        <p:spPr/>
        <p:txBody>
          <a:bodyPr/>
          <a:lstStyle/>
          <a:p>
            <a:pPr>
              <a:defRPr/>
            </a:pPr>
            <a:fld id="{75454989-7F99-4E40-9E01-E9FBE3C03B1A}" type="slidenum">
              <a:rPr lang="en-US" smtClean="0"/>
              <a:pPr>
                <a:defRPr/>
              </a:pPr>
              <a:t>2</a:t>
            </a:fld>
            <a:endParaRPr lang="en-US"/>
          </a:p>
        </p:txBody>
      </p:sp>
      <p:sp>
        <p:nvSpPr>
          <p:cNvPr id="31" name="Footer Placeholder 30"/>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16744"/>
                                        </p:tgtEl>
                                        <p:attrNameLst>
                                          <p:attrName>style.visibility</p:attrName>
                                        </p:attrNameLst>
                                      </p:cBhvr>
                                      <p:to>
                                        <p:strVal val="visible"/>
                                      </p:to>
                                    </p:set>
                                    <p:anim calcmode="lin" valueType="num">
                                      <p:cBhvr additive="base">
                                        <p:cTn id="7" dur="1000" fill="hold"/>
                                        <p:tgtEl>
                                          <p:spTgt spid="116744"/>
                                        </p:tgtEl>
                                        <p:attrNameLst>
                                          <p:attrName>ppt_x</p:attrName>
                                        </p:attrNameLst>
                                      </p:cBhvr>
                                      <p:tavLst>
                                        <p:tav tm="0">
                                          <p:val>
                                            <p:strVal val="1+#ppt_w/2"/>
                                          </p:val>
                                        </p:tav>
                                        <p:tav tm="100000">
                                          <p:val>
                                            <p:strVal val="#ppt_x"/>
                                          </p:val>
                                        </p:tav>
                                      </p:tavLst>
                                    </p:anim>
                                    <p:anim calcmode="lin" valueType="num">
                                      <p:cBhvr additive="base">
                                        <p:cTn id="8" dur="1000" fill="hold"/>
                                        <p:tgtEl>
                                          <p:spTgt spid="11674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6743"/>
                                        </p:tgtEl>
                                        <p:attrNameLst>
                                          <p:attrName>style.visibility</p:attrName>
                                        </p:attrNameLst>
                                      </p:cBhvr>
                                      <p:to>
                                        <p:strVal val="visible"/>
                                      </p:to>
                                    </p:set>
                                    <p:anim calcmode="lin" valueType="num">
                                      <p:cBhvr additive="base">
                                        <p:cTn id="11" dur="1000" fill="hold"/>
                                        <p:tgtEl>
                                          <p:spTgt spid="116743"/>
                                        </p:tgtEl>
                                        <p:attrNameLst>
                                          <p:attrName>ppt_x</p:attrName>
                                        </p:attrNameLst>
                                      </p:cBhvr>
                                      <p:tavLst>
                                        <p:tav tm="0">
                                          <p:val>
                                            <p:strVal val="0-#ppt_w/2"/>
                                          </p:val>
                                        </p:tav>
                                        <p:tav tm="100000">
                                          <p:val>
                                            <p:strVal val="#ppt_x"/>
                                          </p:val>
                                        </p:tav>
                                      </p:tavLst>
                                    </p:anim>
                                    <p:anim calcmode="lin" valueType="num">
                                      <p:cBhvr additive="base">
                                        <p:cTn id="12" dur="1000" fill="hold"/>
                                        <p:tgtEl>
                                          <p:spTgt spid="11674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10" presetClass="exit" presetSubtype="0" fill="hold" grpId="0" nodeType="withEffect">
                                  <p:stCondLst>
                                    <p:cond delay="0"/>
                                  </p:stCondLst>
                                  <p:childTnLst>
                                    <p:animEffect transition="out" filter="fade">
                                      <p:cBhvr>
                                        <p:cTn id="24" dur="2000"/>
                                        <p:tgtEl>
                                          <p:spTgt spid="19458"/>
                                        </p:tgtEl>
                                      </p:cBhvr>
                                    </p:animEffect>
                                    <p:set>
                                      <p:cBhvr>
                                        <p:cTn id="25" dur="1" fill="hold">
                                          <p:stCondLst>
                                            <p:cond delay="1999"/>
                                          </p:stCondLst>
                                        </p:cTn>
                                        <p:tgtEl>
                                          <p:spTgt spid="1945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2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524000" y="161925"/>
            <a:ext cx="6783387" cy="523875"/>
          </a:xfrm>
          <a:prstGeom prst="rect">
            <a:avLst/>
          </a:prstGeom>
          <a:noFill/>
          <a:ln w="28575">
            <a:noFill/>
            <a:miter lim="800000"/>
            <a:headEnd/>
            <a:tailEnd/>
          </a:ln>
          <a:effectLst/>
        </p:spPr>
        <p:txBody>
          <a:bodyPr wrap="none">
            <a:prstTxWarp prst="textNoShape">
              <a:avLst/>
            </a:prstTxWarp>
            <a:spAutoFit/>
          </a:bodyPr>
          <a:lstStyle/>
          <a:p>
            <a:pPr>
              <a:defRPr/>
            </a:pPr>
            <a:r>
              <a:rPr lang="en-US" sz="2800" dirty="0">
                <a:solidFill>
                  <a:srgbClr val="FFFFFF"/>
                </a:solidFill>
                <a:effectLst>
                  <a:outerShdw blurRad="50800" dist="50800" dir="2700000" algn="tl">
                    <a:srgbClr val="000000"/>
                  </a:outerShdw>
                </a:effectLst>
                <a:latin typeface="Arial" pitchFamily="-65" charset="0"/>
              </a:rPr>
              <a:t>DVCS/BH Longitudinal Target Asymmetry</a:t>
            </a:r>
          </a:p>
        </p:txBody>
      </p:sp>
      <p:sp>
        <p:nvSpPr>
          <p:cNvPr id="60419" name="Line 3"/>
          <p:cNvSpPr>
            <a:spLocks noChangeShapeType="1"/>
          </p:cNvSpPr>
          <p:nvPr/>
        </p:nvSpPr>
        <p:spPr bwMode="auto">
          <a:xfrm>
            <a:off x="0" y="914400"/>
            <a:ext cx="9144000" cy="0"/>
          </a:xfrm>
          <a:prstGeom prst="line">
            <a:avLst/>
          </a:prstGeom>
          <a:noFill/>
          <a:ln w="28575">
            <a:solidFill>
              <a:srgbClr val="0033CC"/>
            </a:solidFill>
            <a:round/>
            <a:headEnd/>
            <a:tailEnd/>
          </a:ln>
        </p:spPr>
        <p:txBody>
          <a:bodyPr wrap="none" anchor="ctr">
            <a:prstTxWarp prst="textNoShape">
              <a:avLst/>
            </a:prstTxWarp>
          </a:bodyPr>
          <a:lstStyle/>
          <a:p>
            <a:endParaRPr lang="en-US"/>
          </a:p>
        </p:txBody>
      </p:sp>
      <p:sp>
        <p:nvSpPr>
          <p:cNvPr id="60420" name="Text Box 5"/>
          <p:cNvSpPr txBox="1">
            <a:spLocks noChangeArrowheads="1"/>
          </p:cNvSpPr>
          <p:nvPr/>
        </p:nvSpPr>
        <p:spPr bwMode="auto">
          <a:xfrm>
            <a:off x="762000" y="1143000"/>
            <a:ext cx="2209800" cy="588963"/>
          </a:xfrm>
          <a:prstGeom prst="rect">
            <a:avLst/>
          </a:prstGeom>
          <a:solidFill>
            <a:srgbClr val="FFFF00"/>
          </a:solidFill>
          <a:ln w="9525">
            <a:solidFill>
              <a:srgbClr val="000000"/>
            </a:solidFill>
            <a:miter lim="800000"/>
            <a:headEnd/>
            <a:tailEnd/>
          </a:ln>
        </p:spPr>
        <p:txBody>
          <a:bodyPr>
            <a:prstTxWarp prst="textNoShape">
              <a:avLst/>
            </a:prstTxWarp>
            <a:spAutoFit/>
          </a:bodyPr>
          <a:lstStyle/>
          <a:p>
            <a:pPr eaLnBrk="1" hangingPunct="1"/>
            <a:r>
              <a:rPr lang="en-US" sz="3200" b="1">
                <a:solidFill>
                  <a:srgbClr val="FF0000"/>
                </a:solidFill>
                <a:latin typeface="Times New Roman" pitchFamily="-65" charset="0"/>
              </a:rPr>
              <a:t>e p        ep</a:t>
            </a:r>
            <a:r>
              <a:rPr lang="en-US" sz="3200" b="1">
                <a:solidFill>
                  <a:srgbClr val="FF0000"/>
                </a:solidFill>
                <a:latin typeface="Symbol" pitchFamily="-65" charset="2"/>
              </a:rPr>
              <a:t>g</a:t>
            </a:r>
            <a:r>
              <a:rPr lang="en-US" sz="3200">
                <a:solidFill>
                  <a:schemeClr val="hlink"/>
                </a:solidFill>
                <a:latin typeface="Symbol" pitchFamily="-65" charset="2"/>
              </a:rPr>
              <a:t>  </a:t>
            </a:r>
            <a:endParaRPr lang="en-US" sz="3200">
              <a:solidFill>
                <a:schemeClr val="bg2"/>
              </a:solidFill>
              <a:latin typeface="Times New Roman" pitchFamily="-65" charset="0"/>
            </a:endParaRPr>
          </a:p>
        </p:txBody>
      </p:sp>
      <p:sp>
        <p:nvSpPr>
          <p:cNvPr id="60421" name="Line 6"/>
          <p:cNvSpPr>
            <a:spLocks noChangeShapeType="1"/>
          </p:cNvSpPr>
          <p:nvPr/>
        </p:nvSpPr>
        <p:spPr bwMode="auto">
          <a:xfrm>
            <a:off x="1524000" y="1463675"/>
            <a:ext cx="457200" cy="0"/>
          </a:xfrm>
          <a:prstGeom prst="line">
            <a:avLst/>
          </a:prstGeom>
          <a:noFill/>
          <a:ln w="19050">
            <a:solidFill>
              <a:srgbClr val="FF0000"/>
            </a:solidFill>
            <a:miter lim="800000"/>
            <a:headEnd/>
            <a:tailEnd type="arrow" w="med" len="med"/>
          </a:ln>
        </p:spPr>
        <p:txBody>
          <a:bodyPr wrap="none" anchor="ctr">
            <a:prstTxWarp prst="textNoShape">
              <a:avLst/>
            </a:prstTxWarp>
          </a:bodyPr>
          <a:lstStyle/>
          <a:p>
            <a:endParaRPr lang="en-US"/>
          </a:p>
        </p:txBody>
      </p:sp>
      <p:sp>
        <p:nvSpPr>
          <p:cNvPr id="60422" name="Line 7"/>
          <p:cNvSpPr>
            <a:spLocks noChangeShapeType="1"/>
          </p:cNvSpPr>
          <p:nvPr/>
        </p:nvSpPr>
        <p:spPr bwMode="auto">
          <a:xfrm>
            <a:off x="1143000" y="1295400"/>
            <a:ext cx="228600" cy="0"/>
          </a:xfrm>
          <a:prstGeom prst="line">
            <a:avLst/>
          </a:prstGeom>
          <a:noFill/>
          <a:ln w="9525">
            <a:solidFill>
              <a:srgbClr val="FF0000"/>
            </a:solidFill>
            <a:miter lim="800000"/>
            <a:headEnd/>
            <a:tailEnd type="triangle" w="med" len="med"/>
          </a:ln>
        </p:spPr>
        <p:txBody>
          <a:bodyPr wrap="none" anchor="ctr">
            <a:prstTxWarp prst="textNoShape">
              <a:avLst/>
            </a:prstTxWarp>
          </a:bodyPr>
          <a:lstStyle/>
          <a:p>
            <a:endParaRPr lang="en-US"/>
          </a:p>
        </p:txBody>
      </p:sp>
      <p:sp>
        <p:nvSpPr>
          <p:cNvPr id="60423" name="Text Box 8"/>
          <p:cNvSpPr txBox="1">
            <a:spLocks noChangeArrowheads="1"/>
          </p:cNvSpPr>
          <p:nvPr/>
        </p:nvSpPr>
        <p:spPr bwMode="auto">
          <a:xfrm>
            <a:off x="152400" y="2041525"/>
            <a:ext cx="2911475" cy="701675"/>
          </a:xfrm>
          <a:prstGeom prst="rect">
            <a:avLst/>
          </a:prstGeom>
          <a:noFill/>
          <a:ln w="9525">
            <a:noFill/>
            <a:miter lim="800000"/>
            <a:headEnd/>
            <a:tailEnd/>
          </a:ln>
        </p:spPr>
        <p:txBody>
          <a:bodyPr wrap="none">
            <a:prstTxWarp prst="textNoShape">
              <a:avLst/>
            </a:prstTxWarp>
            <a:spAutoFit/>
          </a:bodyPr>
          <a:lstStyle/>
          <a:p>
            <a:pPr eaLnBrk="1" hangingPunct="1"/>
            <a:r>
              <a:rPr lang="en-US" sz="2000"/>
              <a:t>Longitudinally polarized </a:t>
            </a:r>
          </a:p>
          <a:p>
            <a:pPr eaLnBrk="1" hangingPunct="1"/>
            <a:r>
              <a:rPr lang="en-US" sz="2000"/>
              <a:t>target</a:t>
            </a:r>
          </a:p>
        </p:txBody>
      </p:sp>
      <p:sp>
        <p:nvSpPr>
          <p:cNvPr id="60424" name="Rectangle 9"/>
          <p:cNvSpPr>
            <a:spLocks noChangeArrowheads="1"/>
          </p:cNvSpPr>
          <p:nvPr/>
        </p:nvSpPr>
        <p:spPr bwMode="auto">
          <a:xfrm>
            <a:off x="76200" y="2895600"/>
            <a:ext cx="3692525" cy="533400"/>
          </a:xfrm>
          <a:prstGeom prst="rect">
            <a:avLst/>
          </a:prstGeom>
          <a:solidFill>
            <a:srgbClr val="FFFF00"/>
          </a:solidFill>
          <a:ln w="9525">
            <a:solidFill>
              <a:srgbClr val="CCCCFF"/>
            </a:solidFill>
            <a:miter lim="800000"/>
            <a:headEnd/>
            <a:tailEnd/>
          </a:ln>
        </p:spPr>
        <p:txBody>
          <a:bodyPr wrap="none" anchor="ctr">
            <a:prstTxWarp prst="textNoShape">
              <a:avLst/>
            </a:prstTxWarp>
          </a:bodyPr>
          <a:lstStyle/>
          <a:p>
            <a:endParaRPr lang="en-US"/>
          </a:p>
        </p:txBody>
      </p:sp>
      <p:sp>
        <p:nvSpPr>
          <p:cNvPr id="60425" name="Text Box 10"/>
          <p:cNvSpPr txBox="1">
            <a:spLocks noChangeArrowheads="1"/>
          </p:cNvSpPr>
          <p:nvPr/>
        </p:nvSpPr>
        <p:spPr bwMode="auto">
          <a:xfrm>
            <a:off x="0" y="2960688"/>
            <a:ext cx="3967163" cy="369887"/>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latin typeface="Symbol" pitchFamily="-65" charset="2"/>
              </a:rPr>
              <a:t>Ds</a:t>
            </a:r>
            <a:r>
              <a:rPr lang="en-US" b="1" baseline="-25000">
                <a:solidFill>
                  <a:srgbClr val="000000"/>
                </a:solidFill>
                <a:latin typeface="Times New Roman" pitchFamily="-65" charset="0"/>
                <a:ea typeface="Times New Roman" pitchFamily="-65" charset="0"/>
                <a:cs typeface="Times New Roman" pitchFamily="-65" charset="0"/>
              </a:rPr>
              <a:t>UL</a:t>
            </a:r>
            <a:r>
              <a:rPr lang="en-US">
                <a:solidFill>
                  <a:srgbClr val="000000"/>
                </a:solidFill>
                <a:latin typeface="Tahoma" pitchFamily="-65" charset="0"/>
              </a:rPr>
              <a:t>~</a:t>
            </a:r>
            <a:r>
              <a:rPr lang="en-US">
                <a:solidFill>
                  <a:srgbClr val="FF3300"/>
                </a:solidFill>
                <a:latin typeface="Tahoma" pitchFamily="-65" charset="0"/>
              </a:rPr>
              <a:t>sin</a:t>
            </a:r>
            <a:r>
              <a:rPr lang="en-US">
                <a:solidFill>
                  <a:srgbClr val="FF3300"/>
                </a:solidFill>
                <a:latin typeface="Symbol" pitchFamily="-65" charset="2"/>
              </a:rPr>
              <a:t>f</a:t>
            </a:r>
            <a:r>
              <a:rPr lang="en-US">
                <a:solidFill>
                  <a:srgbClr val="000000"/>
                </a:solidFill>
                <a:latin typeface="Tahoma" pitchFamily="-65" charset="0"/>
              </a:rPr>
              <a:t>Im{F</a:t>
            </a:r>
            <a:r>
              <a:rPr lang="en-US" baseline="-25000">
                <a:solidFill>
                  <a:srgbClr val="000000"/>
                </a:solidFill>
                <a:latin typeface="Tahoma" pitchFamily="-65" charset="0"/>
              </a:rPr>
              <a:t>1</a:t>
            </a:r>
            <a:r>
              <a:rPr lang="en-US" b="1" i="1">
                <a:solidFill>
                  <a:srgbClr val="FF0000"/>
                </a:solidFill>
                <a:latin typeface="Times New Roman" pitchFamily="-65" charset="0"/>
              </a:rPr>
              <a:t>H</a:t>
            </a:r>
            <a:r>
              <a:rPr lang="en-US">
                <a:solidFill>
                  <a:srgbClr val="000000"/>
                </a:solidFill>
                <a:latin typeface="Tahoma" pitchFamily="-65" charset="0"/>
              </a:rPr>
              <a:t>+</a:t>
            </a:r>
            <a:r>
              <a:rPr lang="en-US">
                <a:solidFill>
                  <a:srgbClr val="000000"/>
                </a:solidFill>
                <a:latin typeface="Symbol" pitchFamily="-65" charset="2"/>
              </a:rPr>
              <a:t>x</a:t>
            </a:r>
            <a:r>
              <a:rPr lang="en-US">
                <a:solidFill>
                  <a:srgbClr val="000000"/>
                </a:solidFill>
                <a:latin typeface="Tahoma" pitchFamily="-65" charset="0"/>
              </a:rPr>
              <a:t>(F</a:t>
            </a:r>
            <a:r>
              <a:rPr lang="en-US" baseline="-25000">
                <a:solidFill>
                  <a:srgbClr val="000000"/>
                </a:solidFill>
                <a:latin typeface="Tahoma" pitchFamily="-65" charset="0"/>
              </a:rPr>
              <a:t>1</a:t>
            </a:r>
            <a:r>
              <a:rPr lang="en-US">
                <a:solidFill>
                  <a:srgbClr val="000000"/>
                </a:solidFill>
                <a:latin typeface="Tahoma" pitchFamily="-65" charset="0"/>
              </a:rPr>
              <a:t>+F</a:t>
            </a:r>
            <a:r>
              <a:rPr lang="en-US" baseline="-25000">
                <a:solidFill>
                  <a:srgbClr val="000000"/>
                </a:solidFill>
                <a:latin typeface="Tahoma" pitchFamily="-65" charset="0"/>
              </a:rPr>
              <a:t>2</a:t>
            </a:r>
            <a:r>
              <a:rPr lang="en-US">
                <a:solidFill>
                  <a:srgbClr val="000000"/>
                </a:solidFill>
                <a:latin typeface="Tahoma" pitchFamily="-65" charset="0"/>
              </a:rPr>
              <a:t>)</a:t>
            </a:r>
            <a:r>
              <a:rPr lang="en-US" b="1" i="1">
                <a:solidFill>
                  <a:srgbClr val="FF0000"/>
                </a:solidFill>
                <a:latin typeface="Times New Roman" pitchFamily="-65" charset="0"/>
              </a:rPr>
              <a:t>H</a:t>
            </a:r>
            <a:r>
              <a:rPr lang="en-US">
                <a:solidFill>
                  <a:srgbClr val="3333CC"/>
                </a:solidFill>
              </a:rPr>
              <a:t>...</a:t>
            </a:r>
            <a:r>
              <a:rPr lang="en-US">
                <a:solidFill>
                  <a:srgbClr val="000000"/>
                </a:solidFill>
                <a:latin typeface="Tahoma" pitchFamily="-65" charset="0"/>
              </a:rPr>
              <a:t>}d</a:t>
            </a:r>
            <a:r>
              <a:rPr lang="en-US">
                <a:solidFill>
                  <a:srgbClr val="000000"/>
                </a:solidFill>
                <a:latin typeface="Symbol" pitchFamily="-65" charset="2"/>
              </a:rPr>
              <a:t>f</a:t>
            </a:r>
            <a:endParaRPr lang="en-US">
              <a:solidFill>
                <a:srgbClr val="000000"/>
              </a:solidFill>
              <a:latin typeface="Tahoma" pitchFamily="-65" charset="0"/>
            </a:endParaRPr>
          </a:p>
        </p:txBody>
      </p:sp>
      <p:sp>
        <p:nvSpPr>
          <p:cNvPr id="60426" name="Rectangle 11"/>
          <p:cNvSpPr>
            <a:spLocks noChangeArrowheads="1"/>
          </p:cNvSpPr>
          <p:nvPr/>
        </p:nvSpPr>
        <p:spPr bwMode="auto">
          <a:xfrm>
            <a:off x="1752600" y="2773363"/>
            <a:ext cx="192088" cy="427037"/>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800">
                <a:solidFill>
                  <a:srgbClr val="FF0000"/>
                </a:solidFill>
                <a:latin typeface="Times New Roman" pitchFamily="-65" charset="0"/>
              </a:rPr>
              <a:t>~</a:t>
            </a:r>
            <a:endParaRPr lang="en-US" sz="2400">
              <a:solidFill>
                <a:srgbClr val="FF0000"/>
              </a:solidFill>
              <a:latin typeface="Tahoma" pitchFamily="-65" charset="0"/>
            </a:endParaRPr>
          </a:p>
        </p:txBody>
      </p:sp>
      <p:pic>
        <p:nvPicPr>
          <p:cNvPr id="60427" name="Picture 12" descr="drawplotu"/>
          <p:cNvPicPr>
            <a:picLocks noChangeAspect="1" noChangeArrowheads="1"/>
          </p:cNvPicPr>
          <p:nvPr/>
        </p:nvPicPr>
        <p:blipFill>
          <a:blip r:embed="rId3"/>
          <a:srcRect r="-1471"/>
          <a:stretch>
            <a:fillRect/>
          </a:stretch>
        </p:blipFill>
        <p:spPr bwMode="auto">
          <a:xfrm>
            <a:off x="3810000" y="1524000"/>
            <a:ext cx="5257800" cy="4648200"/>
          </a:xfrm>
          <a:prstGeom prst="rect">
            <a:avLst/>
          </a:prstGeom>
          <a:noFill/>
          <a:ln w="9525">
            <a:noFill/>
            <a:miter lim="800000"/>
            <a:headEnd/>
            <a:tailEnd/>
          </a:ln>
        </p:spPr>
      </p:pic>
      <p:sp>
        <p:nvSpPr>
          <p:cNvPr id="60428" name="Line 13"/>
          <p:cNvSpPr>
            <a:spLocks noChangeShapeType="1"/>
          </p:cNvSpPr>
          <p:nvPr/>
        </p:nvSpPr>
        <p:spPr bwMode="auto">
          <a:xfrm>
            <a:off x="9067800" y="1554163"/>
            <a:ext cx="0" cy="1012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60429" name="Line 14"/>
          <p:cNvSpPr>
            <a:spLocks noChangeShapeType="1"/>
          </p:cNvSpPr>
          <p:nvPr/>
        </p:nvSpPr>
        <p:spPr bwMode="auto">
          <a:xfrm>
            <a:off x="9067800" y="3198813"/>
            <a:ext cx="0" cy="1012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60430" name="Line 15"/>
          <p:cNvSpPr>
            <a:spLocks noChangeShapeType="1"/>
          </p:cNvSpPr>
          <p:nvPr/>
        </p:nvSpPr>
        <p:spPr bwMode="auto">
          <a:xfrm>
            <a:off x="9067800" y="4779963"/>
            <a:ext cx="0" cy="1012825"/>
          </a:xfrm>
          <a:prstGeom prst="line">
            <a:avLst/>
          </a:prstGeom>
          <a:noFill/>
          <a:ln w="12700">
            <a:solidFill>
              <a:schemeClr val="bg2"/>
            </a:solidFill>
            <a:round/>
            <a:headEnd/>
            <a:tailEnd/>
          </a:ln>
        </p:spPr>
        <p:txBody>
          <a:bodyPr wrap="none" anchor="ctr">
            <a:prstTxWarp prst="textNoShape">
              <a:avLst/>
            </a:prstTxWarp>
          </a:bodyPr>
          <a:lstStyle/>
          <a:p>
            <a:endParaRPr lang="en-US"/>
          </a:p>
        </p:txBody>
      </p:sp>
      <p:sp>
        <p:nvSpPr>
          <p:cNvPr id="60435" name="Line 4"/>
          <p:cNvSpPr>
            <a:spLocks noChangeShapeType="1"/>
          </p:cNvSpPr>
          <p:nvPr/>
        </p:nvSpPr>
        <p:spPr bwMode="auto">
          <a:xfrm flipV="1">
            <a:off x="0" y="914400"/>
            <a:ext cx="9144000" cy="34925"/>
          </a:xfrm>
          <a:prstGeom prst="line">
            <a:avLst/>
          </a:prstGeom>
          <a:noFill/>
          <a:ln w="28575">
            <a:solidFill>
              <a:srgbClr val="CCECFF"/>
            </a:solidFill>
            <a:miter lim="800000"/>
            <a:headEnd/>
            <a:tailEnd/>
          </a:ln>
        </p:spPr>
        <p:txBody>
          <a:bodyPr wrap="none">
            <a:prstTxWarp prst="textNoShape">
              <a:avLst/>
            </a:prstTxWarp>
          </a:bodyPr>
          <a:lstStyle/>
          <a:p>
            <a:endParaRPr lang="en-US"/>
          </a:p>
        </p:txBody>
      </p:sp>
      <p:sp>
        <p:nvSpPr>
          <p:cNvPr id="24" name="Text Box 19"/>
          <p:cNvSpPr txBox="1">
            <a:spLocks noChangeArrowheads="1"/>
          </p:cNvSpPr>
          <p:nvPr/>
        </p:nvSpPr>
        <p:spPr bwMode="auto">
          <a:xfrm>
            <a:off x="533400" y="4333875"/>
            <a:ext cx="2846620" cy="461665"/>
          </a:xfrm>
          <a:prstGeom prst="rect">
            <a:avLst/>
          </a:prstGeom>
          <a:noFill/>
          <a:ln w="9525">
            <a:solidFill>
              <a:srgbClr val="FF0000"/>
            </a:solidFill>
            <a:miter lim="800000"/>
            <a:headEnd/>
            <a:tailEnd/>
          </a:ln>
        </p:spPr>
        <p:txBody>
          <a:bodyPr wrap="none">
            <a:prstTxWarp prst="textNoShape">
              <a:avLst/>
            </a:prstTxWarp>
            <a:spAutoFit/>
          </a:bodyPr>
          <a:lstStyle/>
          <a:p>
            <a:r>
              <a:rPr lang="en-US" sz="2400" dirty="0" smtClean="0">
                <a:latin typeface="Comic Sans MS" pitchFamily="-65" charset="0"/>
              </a:rPr>
              <a:t>Sensitive to </a:t>
            </a:r>
            <a:r>
              <a:rPr lang="en-US" sz="2400" b="1" i="1" dirty="0" smtClean="0">
                <a:solidFill>
                  <a:srgbClr val="FF0000"/>
                </a:solidFill>
                <a:latin typeface="Times New Roman" pitchFamily="-65" charset="0"/>
              </a:rPr>
              <a:t>H(</a:t>
            </a:r>
            <a:r>
              <a:rPr lang="el-GR" sz="2400" b="1" i="1" dirty="0">
                <a:solidFill>
                  <a:srgbClr val="FF0000"/>
                </a:solidFill>
                <a:latin typeface="Times New Roman" pitchFamily="-65" charset="0"/>
              </a:rPr>
              <a:t>ξ</a:t>
            </a:r>
            <a:r>
              <a:rPr lang="en-US" sz="2400" b="1" i="1" dirty="0">
                <a:solidFill>
                  <a:srgbClr val="FF0000"/>
                </a:solidFill>
                <a:latin typeface="Times New Roman" pitchFamily="-65" charset="0"/>
              </a:rPr>
              <a:t>,</a:t>
            </a:r>
            <a:r>
              <a:rPr lang="en-US" sz="2400" b="1" i="1" dirty="0" err="1">
                <a:solidFill>
                  <a:srgbClr val="FF0000"/>
                </a:solidFill>
                <a:latin typeface="Times New Roman" pitchFamily="-65" charset="0"/>
              </a:rPr>
              <a:t>t</a:t>
            </a:r>
            <a:r>
              <a:rPr lang="en-US" sz="2400" b="1" i="1" dirty="0">
                <a:solidFill>
                  <a:srgbClr val="FF0000"/>
                </a:solidFill>
                <a:latin typeface="Times New Roman" pitchFamily="-65" charset="0"/>
              </a:rPr>
              <a:t>)</a:t>
            </a:r>
          </a:p>
        </p:txBody>
      </p:sp>
      <p:sp>
        <p:nvSpPr>
          <p:cNvPr id="25" name="Rectangle 11"/>
          <p:cNvSpPr>
            <a:spLocks noChangeArrowheads="1"/>
          </p:cNvSpPr>
          <p:nvPr/>
        </p:nvSpPr>
        <p:spPr bwMode="auto">
          <a:xfrm>
            <a:off x="2474912" y="4144963"/>
            <a:ext cx="192088" cy="427037"/>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800">
                <a:solidFill>
                  <a:srgbClr val="FF0000"/>
                </a:solidFill>
                <a:latin typeface="Times New Roman" pitchFamily="-65" charset="0"/>
              </a:rPr>
              <a:t>~</a:t>
            </a:r>
            <a:endParaRPr lang="en-US" sz="2400">
              <a:solidFill>
                <a:srgbClr val="FF0000"/>
              </a:solidFill>
              <a:latin typeface="Tahoma" pitchFamily="-65" charset="0"/>
            </a:endParaRPr>
          </a:p>
        </p:txBody>
      </p:sp>
      <p:sp>
        <p:nvSpPr>
          <p:cNvPr id="26" name="Date Placeholder 25"/>
          <p:cNvSpPr>
            <a:spLocks noGrp="1"/>
          </p:cNvSpPr>
          <p:nvPr>
            <p:ph type="dt" sz="half" idx="10"/>
          </p:nvPr>
        </p:nvSpPr>
        <p:spPr/>
        <p:txBody>
          <a:bodyPr/>
          <a:lstStyle/>
          <a:p>
            <a:pPr>
              <a:defRPr/>
            </a:pPr>
            <a:r>
              <a:rPr lang="en-US" smtClean="0"/>
              <a:t>3/25/09</a:t>
            </a:r>
            <a:endParaRPr lang="en-US"/>
          </a:p>
        </p:txBody>
      </p:sp>
      <p:sp>
        <p:nvSpPr>
          <p:cNvPr id="27" name="Slide Number Placeholder 26"/>
          <p:cNvSpPr>
            <a:spLocks noGrp="1"/>
          </p:cNvSpPr>
          <p:nvPr>
            <p:ph type="sldNum" sz="quarter" idx="12"/>
          </p:nvPr>
        </p:nvSpPr>
        <p:spPr/>
        <p:txBody>
          <a:bodyPr/>
          <a:lstStyle/>
          <a:p>
            <a:pPr>
              <a:defRPr/>
            </a:pPr>
            <a:fld id="{047E1535-49FE-5E47-89C7-76CCF1E19C97}" type="slidenum">
              <a:rPr lang="en-US" smtClean="0"/>
              <a:pPr>
                <a:defRPr/>
              </a:pPr>
              <a:t>20</a:t>
            </a:fld>
            <a:endParaRPr lang="en-US"/>
          </a:p>
        </p:txBody>
      </p:sp>
      <p:sp>
        <p:nvSpPr>
          <p:cNvPr id="28" name="Footer Placeholder 27"/>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057400" y="163513"/>
            <a:ext cx="5399088" cy="584200"/>
          </a:xfrm>
          <a:prstGeom prst="rect">
            <a:avLst/>
          </a:prstGeom>
          <a:noFill/>
          <a:ln w="28575">
            <a:noFill/>
            <a:miter lim="800000"/>
            <a:headEnd/>
            <a:tailEnd/>
          </a:ln>
          <a:effectLst/>
        </p:spPr>
        <p:txBody>
          <a:bodyPr wrap="none">
            <a:prstTxWarp prst="textNoShape">
              <a:avLst/>
            </a:prstTxWarp>
            <a:spAutoFit/>
          </a:bodyPr>
          <a:lstStyle/>
          <a:p>
            <a:pPr>
              <a:defRPr/>
            </a:pPr>
            <a:r>
              <a:rPr lang="en-US" sz="3200" dirty="0">
                <a:solidFill>
                  <a:srgbClr val="FFFFFF"/>
                </a:solidFill>
                <a:effectLst>
                  <a:outerShdw blurRad="50800" dist="50800" dir="2700000" algn="tl">
                    <a:srgbClr val="000000"/>
                  </a:outerShdw>
                </a:effectLst>
                <a:latin typeface="Arial" pitchFamily="-65" charset="0"/>
              </a:rPr>
              <a:t>DVCS/BH Target Asymmetry</a:t>
            </a:r>
          </a:p>
        </p:txBody>
      </p:sp>
      <p:sp>
        <p:nvSpPr>
          <p:cNvPr id="62467"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sp>
        <p:nvSpPr>
          <p:cNvPr id="62468" name="Rectangle 5"/>
          <p:cNvSpPr>
            <a:spLocks noChangeArrowheads="1"/>
          </p:cNvSpPr>
          <p:nvPr/>
        </p:nvSpPr>
        <p:spPr bwMode="auto">
          <a:xfrm>
            <a:off x="257175" y="2438400"/>
            <a:ext cx="3429000" cy="457200"/>
          </a:xfrm>
          <a:prstGeom prst="rect">
            <a:avLst/>
          </a:prstGeom>
          <a:noFill/>
          <a:ln w="28575">
            <a:noFill/>
            <a:miter lim="800000"/>
            <a:headEnd/>
            <a:tailEnd/>
          </a:ln>
        </p:spPr>
        <p:txBody>
          <a:bodyPr wrap="none" anchor="ctr">
            <a:prstTxWarp prst="textNoShape">
              <a:avLst/>
            </a:prstTxWarp>
          </a:bodyPr>
          <a:lstStyle/>
          <a:p>
            <a:r>
              <a:rPr lang="en-US" sz="2000">
                <a:latin typeface="Comic Sans MS" pitchFamily="-65" charset="0"/>
              </a:rPr>
              <a:t>Transverse polarized target</a:t>
            </a:r>
          </a:p>
        </p:txBody>
      </p:sp>
      <p:sp>
        <p:nvSpPr>
          <p:cNvPr id="62469" name="Text Box 6"/>
          <p:cNvSpPr txBox="1">
            <a:spLocks noChangeArrowheads="1"/>
          </p:cNvSpPr>
          <p:nvPr/>
        </p:nvSpPr>
        <p:spPr bwMode="auto">
          <a:xfrm>
            <a:off x="685800" y="1468438"/>
            <a:ext cx="2209800" cy="588962"/>
          </a:xfrm>
          <a:prstGeom prst="rect">
            <a:avLst/>
          </a:prstGeom>
          <a:solidFill>
            <a:srgbClr val="FFFF00"/>
          </a:solidFill>
          <a:ln w="9525">
            <a:solidFill>
              <a:srgbClr val="000000"/>
            </a:solidFill>
            <a:miter lim="800000"/>
            <a:headEnd/>
            <a:tailEnd/>
          </a:ln>
        </p:spPr>
        <p:txBody>
          <a:bodyPr>
            <a:prstTxWarp prst="textNoShape">
              <a:avLst/>
            </a:prstTxWarp>
            <a:spAutoFit/>
          </a:bodyPr>
          <a:lstStyle/>
          <a:p>
            <a:pPr eaLnBrk="1" hangingPunct="1"/>
            <a:r>
              <a:rPr lang="en-US" sz="3200">
                <a:solidFill>
                  <a:srgbClr val="FF0000"/>
                </a:solidFill>
                <a:latin typeface="Times New Roman" pitchFamily="-65" charset="0"/>
              </a:rPr>
              <a:t>e p        ep</a:t>
            </a:r>
            <a:r>
              <a:rPr lang="en-US" sz="3200">
                <a:solidFill>
                  <a:srgbClr val="FF0000"/>
                </a:solidFill>
                <a:latin typeface="Symbol" pitchFamily="-65" charset="2"/>
              </a:rPr>
              <a:t>g  </a:t>
            </a:r>
            <a:endParaRPr lang="en-US" sz="3200">
              <a:solidFill>
                <a:srgbClr val="FF0000"/>
              </a:solidFill>
              <a:latin typeface="Times New Roman" pitchFamily="-65" charset="0"/>
            </a:endParaRPr>
          </a:p>
        </p:txBody>
      </p:sp>
      <p:sp>
        <p:nvSpPr>
          <p:cNvPr id="62470" name="Line 7"/>
          <p:cNvSpPr>
            <a:spLocks noChangeShapeType="1"/>
          </p:cNvSpPr>
          <p:nvPr/>
        </p:nvSpPr>
        <p:spPr bwMode="auto">
          <a:xfrm>
            <a:off x="1447800" y="1789113"/>
            <a:ext cx="457200" cy="0"/>
          </a:xfrm>
          <a:prstGeom prst="line">
            <a:avLst/>
          </a:prstGeom>
          <a:noFill/>
          <a:ln w="19050">
            <a:solidFill>
              <a:srgbClr val="FF0000"/>
            </a:solidFill>
            <a:miter lim="800000"/>
            <a:headEnd/>
            <a:tailEnd type="arrow" w="med" len="med"/>
          </a:ln>
        </p:spPr>
        <p:txBody>
          <a:bodyPr wrap="none" anchor="ctr">
            <a:prstTxWarp prst="textNoShape">
              <a:avLst/>
            </a:prstTxWarp>
          </a:bodyPr>
          <a:lstStyle/>
          <a:p>
            <a:endParaRPr lang="en-US"/>
          </a:p>
        </p:txBody>
      </p:sp>
      <p:sp>
        <p:nvSpPr>
          <p:cNvPr id="62471" name="Line 8"/>
          <p:cNvSpPr>
            <a:spLocks noChangeShapeType="1"/>
          </p:cNvSpPr>
          <p:nvPr/>
        </p:nvSpPr>
        <p:spPr bwMode="auto">
          <a:xfrm flipV="1">
            <a:off x="1295400" y="1620838"/>
            <a:ext cx="0" cy="228600"/>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sp>
        <p:nvSpPr>
          <p:cNvPr id="62472" name="Rectangle 9"/>
          <p:cNvSpPr>
            <a:spLocks noChangeArrowheads="1"/>
          </p:cNvSpPr>
          <p:nvPr/>
        </p:nvSpPr>
        <p:spPr bwMode="auto">
          <a:xfrm>
            <a:off x="76200" y="2971800"/>
            <a:ext cx="4572000" cy="533400"/>
          </a:xfrm>
          <a:prstGeom prst="rect">
            <a:avLst/>
          </a:prstGeom>
          <a:solidFill>
            <a:srgbClr val="FFFF66"/>
          </a:solidFill>
          <a:ln w="9525">
            <a:solidFill>
              <a:srgbClr val="000000"/>
            </a:solidFill>
            <a:miter lim="800000"/>
            <a:headEnd/>
            <a:tailEnd/>
          </a:ln>
        </p:spPr>
        <p:txBody>
          <a:bodyPr wrap="none" anchor="ctr">
            <a:prstTxWarp prst="textNoShape">
              <a:avLst/>
            </a:prstTxWarp>
          </a:bodyPr>
          <a:lstStyle/>
          <a:p>
            <a:endParaRPr lang="en-US"/>
          </a:p>
        </p:txBody>
      </p:sp>
      <p:sp>
        <p:nvSpPr>
          <p:cNvPr id="62473" name="Text Box 10"/>
          <p:cNvSpPr txBox="1">
            <a:spLocks noChangeArrowheads="1"/>
          </p:cNvSpPr>
          <p:nvPr/>
        </p:nvSpPr>
        <p:spPr bwMode="auto">
          <a:xfrm>
            <a:off x="0" y="3048000"/>
            <a:ext cx="4953000" cy="369888"/>
          </a:xfrm>
          <a:prstGeom prst="rect">
            <a:avLst/>
          </a:prstGeom>
          <a:noFill/>
          <a:ln w="9525">
            <a:noFill/>
            <a:miter lim="800000"/>
            <a:headEnd/>
            <a:tailEnd/>
          </a:ln>
        </p:spPr>
        <p:txBody>
          <a:bodyPr>
            <a:prstTxWarp prst="textNoShape">
              <a:avLst/>
            </a:prstTxWarp>
            <a:spAutoFit/>
          </a:bodyPr>
          <a:lstStyle/>
          <a:p>
            <a:pPr eaLnBrk="1" hangingPunct="1"/>
            <a:r>
              <a:rPr lang="en-US" b="1">
                <a:solidFill>
                  <a:srgbClr val="000000"/>
                </a:solidFill>
                <a:latin typeface="Symbol" pitchFamily="-65" charset="2"/>
              </a:rPr>
              <a:t>Ds</a:t>
            </a:r>
            <a:r>
              <a:rPr lang="en-US" b="1" baseline="-25000">
                <a:solidFill>
                  <a:srgbClr val="000000"/>
                </a:solidFill>
                <a:latin typeface="Times New Roman" pitchFamily="-65" charset="0"/>
                <a:ea typeface="Times New Roman" pitchFamily="-65" charset="0"/>
                <a:cs typeface="Times New Roman" pitchFamily="-65" charset="0"/>
              </a:rPr>
              <a:t>UT</a:t>
            </a:r>
            <a:r>
              <a:rPr lang="en-US" b="1">
                <a:solidFill>
                  <a:srgbClr val="000000"/>
                </a:solidFill>
                <a:latin typeface="Symbol" pitchFamily="-65" charset="2"/>
              </a:rPr>
              <a:t> </a:t>
            </a:r>
            <a:r>
              <a:rPr lang="en-US">
                <a:solidFill>
                  <a:srgbClr val="000000"/>
                </a:solidFill>
                <a:latin typeface="Tahoma" pitchFamily="-65" charset="0"/>
              </a:rPr>
              <a:t>~ </a:t>
            </a:r>
            <a:r>
              <a:rPr lang="en-US">
                <a:solidFill>
                  <a:srgbClr val="FF0000"/>
                </a:solidFill>
                <a:latin typeface="Tahoma" pitchFamily="-65" charset="0"/>
              </a:rPr>
              <a:t>sin(</a:t>
            </a:r>
            <a:r>
              <a:rPr lang="en-US">
                <a:solidFill>
                  <a:srgbClr val="FF0000"/>
                </a:solidFill>
                <a:latin typeface="Symbol" pitchFamily="-65" charset="2"/>
              </a:rPr>
              <a:t>f-f</a:t>
            </a:r>
            <a:r>
              <a:rPr lang="en-US" baseline="-25000">
                <a:solidFill>
                  <a:srgbClr val="FF0000"/>
                </a:solidFill>
                <a:latin typeface="Arial" pitchFamily="-65" charset="0"/>
              </a:rPr>
              <a:t>s</a:t>
            </a:r>
            <a:r>
              <a:rPr lang="en-US">
                <a:solidFill>
                  <a:srgbClr val="FF0000"/>
                </a:solidFill>
                <a:latin typeface="Symbol" pitchFamily="-65" charset="2"/>
              </a:rPr>
              <a:t>)</a:t>
            </a:r>
            <a:r>
              <a:rPr lang="en-US">
                <a:solidFill>
                  <a:srgbClr val="FF0000"/>
                </a:solidFill>
                <a:latin typeface="Arial" pitchFamily="-65" charset="0"/>
              </a:rPr>
              <a:t>cos</a:t>
            </a:r>
            <a:r>
              <a:rPr lang="en-US">
                <a:solidFill>
                  <a:srgbClr val="FF0000"/>
                </a:solidFill>
                <a:latin typeface="Symbol" pitchFamily="-65" charset="2"/>
                <a:ea typeface="Symbol" pitchFamily="-65" charset="2"/>
                <a:cs typeface="Symbol" pitchFamily="-65" charset="2"/>
              </a:rPr>
              <a:t>f</a:t>
            </a:r>
            <a:r>
              <a:rPr lang="en-US">
                <a:solidFill>
                  <a:srgbClr val="000000"/>
                </a:solidFill>
                <a:latin typeface="Tahoma" pitchFamily="-65" charset="0"/>
              </a:rPr>
              <a:t>Im{k</a:t>
            </a:r>
            <a:r>
              <a:rPr lang="en-US" baseline="-25000">
                <a:solidFill>
                  <a:srgbClr val="000000"/>
                </a:solidFill>
                <a:latin typeface="Tahoma" pitchFamily="-65" charset="0"/>
              </a:rPr>
              <a:t>1</a:t>
            </a:r>
            <a:r>
              <a:rPr lang="en-US">
                <a:solidFill>
                  <a:srgbClr val="000000"/>
                </a:solidFill>
                <a:latin typeface="Tahoma" pitchFamily="-65" charset="0"/>
              </a:rPr>
              <a:t>(F</a:t>
            </a:r>
            <a:r>
              <a:rPr lang="en-US" baseline="-25000">
                <a:solidFill>
                  <a:srgbClr val="000000"/>
                </a:solidFill>
                <a:latin typeface="Tahoma" pitchFamily="-65" charset="0"/>
              </a:rPr>
              <a:t>2</a:t>
            </a:r>
            <a:r>
              <a:rPr lang="en-US" b="1" i="1">
                <a:solidFill>
                  <a:srgbClr val="FF0000"/>
                </a:solidFill>
                <a:latin typeface="Times New Roman" pitchFamily="-65" charset="0"/>
                <a:ea typeface="Arial Unicode MS" pitchFamily="-65" charset="0"/>
                <a:cs typeface="Arial Unicode MS" pitchFamily="-65" charset="0"/>
              </a:rPr>
              <a:t>H</a:t>
            </a:r>
            <a:r>
              <a:rPr lang="en-US">
                <a:solidFill>
                  <a:srgbClr val="000000"/>
                </a:solidFill>
                <a:latin typeface="Times New Roman" pitchFamily="-65" charset="0"/>
              </a:rPr>
              <a:t>–</a:t>
            </a:r>
            <a:r>
              <a:rPr lang="en-US">
                <a:solidFill>
                  <a:srgbClr val="000000"/>
                </a:solidFill>
              </a:rPr>
              <a:t>F</a:t>
            </a:r>
            <a:r>
              <a:rPr lang="en-US" baseline="-25000">
                <a:solidFill>
                  <a:srgbClr val="000000"/>
                </a:solidFill>
              </a:rPr>
              <a:t>1</a:t>
            </a:r>
            <a:r>
              <a:rPr lang="en-US" b="1" i="1">
                <a:solidFill>
                  <a:srgbClr val="FF0000"/>
                </a:solidFill>
                <a:latin typeface="Times New Roman" pitchFamily="-65" charset="0"/>
              </a:rPr>
              <a:t>E</a:t>
            </a:r>
            <a:r>
              <a:rPr lang="en-US">
                <a:solidFill>
                  <a:srgbClr val="000000"/>
                </a:solidFill>
                <a:latin typeface="Times New Roman" pitchFamily="-65" charset="0"/>
              </a:rPr>
              <a:t>)</a:t>
            </a:r>
            <a:r>
              <a:rPr lang="en-US">
                <a:solidFill>
                  <a:srgbClr val="000000"/>
                </a:solidFill>
                <a:latin typeface="Tahoma" pitchFamily="-65" charset="0"/>
              </a:rPr>
              <a:t>+…} d</a:t>
            </a:r>
            <a:r>
              <a:rPr lang="en-US">
                <a:solidFill>
                  <a:srgbClr val="000000"/>
                </a:solidFill>
                <a:latin typeface="Symbol" pitchFamily="-65" charset="2"/>
              </a:rPr>
              <a:t>f</a:t>
            </a:r>
            <a:endParaRPr lang="en-US">
              <a:solidFill>
                <a:srgbClr val="000000"/>
              </a:solidFill>
              <a:latin typeface="Tahoma" pitchFamily="-65" charset="0"/>
            </a:endParaRPr>
          </a:p>
        </p:txBody>
      </p:sp>
      <p:sp>
        <p:nvSpPr>
          <p:cNvPr id="62474" name="Text Box 14"/>
          <p:cNvSpPr txBox="1">
            <a:spLocks noChangeArrowheads="1"/>
          </p:cNvSpPr>
          <p:nvPr/>
        </p:nvSpPr>
        <p:spPr bwMode="auto">
          <a:xfrm>
            <a:off x="5484813" y="1524000"/>
            <a:ext cx="3102382" cy="461665"/>
          </a:xfrm>
          <a:prstGeom prst="rect">
            <a:avLst/>
          </a:prstGeom>
          <a:noFill/>
          <a:ln w="9525">
            <a:noFill/>
            <a:miter lim="800000"/>
            <a:headEnd/>
            <a:tailEnd/>
          </a:ln>
        </p:spPr>
        <p:txBody>
          <a:bodyPr wrap="none">
            <a:prstTxWarp prst="textNoShape">
              <a:avLst/>
            </a:prstTxWarp>
            <a:spAutoFit/>
          </a:bodyPr>
          <a:lstStyle/>
          <a:p>
            <a:pPr algn="ctr" eaLnBrk="1" hangingPunct="1"/>
            <a:r>
              <a:rPr lang="en-US" sz="2400" dirty="0">
                <a:effectLst>
                  <a:outerShdw blurRad="50800" dist="38100" dir="2700000" algn="tl" rotWithShape="0">
                    <a:srgbClr val="000000"/>
                  </a:outerShdw>
                </a:effectLst>
              </a:rPr>
              <a:t>Sample kinematics</a:t>
            </a:r>
          </a:p>
        </p:txBody>
      </p:sp>
      <p:sp>
        <p:nvSpPr>
          <p:cNvPr id="62475" name="AutoShape 17"/>
          <p:cNvSpPr>
            <a:spLocks noChangeArrowheads="1"/>
          </p:cNvSpPr>
          <p:nvPr/>
        </p:nvSpPr>
        <p:spPr bwMode="auto">
          <a:xfrm>
            <a:off x="1785938" y="3733800"/>
            <a:ext cx="228600" cy="457200"/>
          </a:xfrm>
          <a:prstGeom prst="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62476" name="Text Box 19"/>
          <p:cNvSpPr txBox="1">
            <a:spLocks noChangeArrowheads="1"/>
          </p:cNvSpPr>
          <p:nvPr/>
        </p:nvSpPr>
        <p:spPr bwMode="auto">
          <a:xfrm>
            <a:off x="533400" y="4333875"/>
            <a:ext cx="2904478" cy="461665"/>
          </a:xfrm>
          <a:prstGeom prst="rect">
            <a:avLst/>
          </a:prstGeom>
          <a:noFill/>
          <a:ln w="9525">
            <a:solidFill>
              <a:srgbClr val="FF0000"/>
            </a:solidFill>
            <a:miter lim="800000"/>
            <a:headEnd/>
            <a:tailEnd/>
          </a:ln>
        </p:spPr>
        <p:txBody>
          <a:bodyPr wrap="none">
            <a:prstTxWarp prst="textNoShape">
              <a:avLst/>
            </a:prstTxWarp>
            <a:spAutoFit/>
          </a:bodyPr>
          <a:lstStyle/>
          <a:p>
            <a:r>
              <a:rPr lang="en-US" sz="2400" dirty="0" smtClean="0">
                <a:latin typeface="Comic Sans MS" pitchFamily="-65" charset="0"/>
              </a:rPr>
              <a:t>Sensitive to </a:t>
            </a:r>
            <a:r>
              <a:rPr lang="en-US" sz="2400" b="1" i="1" dirty="0" smtClean="0">
                <a:solidFill>
                  <a:srgbClr val="FF0000"/>
                </a:solidFill>
                <a:latin typeface="Times New Roman" pitchFamily="-65" charset="0"/>
              </a:rPr>
              <a:t>E</a:t>
            </a:r>
            <a:r>
              <a:rPr lang="en-US" sz="2400" b="1" i="1" dirty="0">
                <a:solidFill>
                  <a:srgbClr val="FF0000"/>
                </a:solidFill>
                <a:latin typeface="Times New Roman" pitchFamily="-65" charset="0"/>
              </a:rPr>
              <a:t>(</a:t>
            </a:r>
            <a:r>
              <a:rPr lang="el-GR" sz="2400" b="1" i="1" dirty="0">
                <a:solidFill>
                  <a:srgbClr val="FF0000"/>
                </a:solidFill>
                <a:latin typeface="Times New Roman" pitchFamily="-65" charset="0"/>
              </a:rPr>
              <a:t>ξ</a:t>
            </a:r>
            <a:r>
              <a:rPr lang="en-US" sz="2400" b="1" i="1" dirty="0">
                <a:solidFill>
                  <a:srgbClr val="FF0000"/>
                </a:solidFill>
                <a:latin typeface="Times New Roman" pitchFamily="-65" charset="0"/>
              </a:rPr>
              <a:t>,</a:t>
            </a:r>
            <a:r>
              <a:rPr lang="en-US" sz="2400" b="1" i="1" dirty="0" err="1">
                <a:solidFill>
                  <a:srgbClr val="FF0000"/>
                </a:solidFill>
                <a:latin typeface="Times New Roman" pitchFamily="-65" charset="0"/>
              </a:rPr>
              <a:t>t</a:t>
            </a:r>
            <a:r>
              <a:rPr lang="en-US" sz="2400" b="1" i="1" dirty="0">
                <a:solidFill>
                  <a:srgbClr val="FF0000"/>
                </a:solidFill>
                <a:latin typeface="Times New Roman" pitchFamily="-65" charset="0"/>
              </a:rPr>
              <a:t>)</a:t>
            </a:r>
          </a:p>
        </p:txBody>
      </p:sp>
      <p:sp>
        <p:nvSpPr>
          <p:cNvPr id="62477" name="Rectangle 21"/>
          <p:cNvSpPr>
            <a:spLocks noChangeArrowheads="1"/>
          </p:cNvSpPr>
          <p:nvPr/>
        </p:nvSpPr>
        <p:spPr bwMode="auto">
          <a:xfrm>
            <a:off x="4724400" y="2133600"/>
            <a:ext cx="4419600" cy="4191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pic>
        <p:nvPicPr>
          <p:cNvPr id="62478" name="Picture 20"/>
          <p:cNvPicPr>
            <a:picLocks noChangeAspect="1" noChangeArrowheads="1"/>
          </p:cNvPicPr>
          <p:nvPr/>
        </p:nvPicPr>
        <p:blipFill>
          <a:blip r:embed="rId3"/>
          <a:srcRect t="10539"/>
          <a:stretch>
            <a:fillRect/>
          </a:stretch>
        </p:blipFill>
        <p:spPr bwMode="auto">
          <a:xfrm>
            <a:off x="4800600" y="2743200"/>
            <a:ext cx="4267200" cy="3140075"/>
          </a:xfrm>
          <a:prstGeom prst="rect">
            <a:avLst/>
          </a:prstGeom>
          <a:noFill/>
          <a:ln w="9525">
            <a:noFill/>
            <a:miter lim="800000"/>
            <a:headEnd/>
            <a:tailEnd/>
          </a:ln>
        </p:spPr>
      </p:pic>
      <p:sp>
        <p:nvSpPr>
          <p:cNvPr id="62479" name="Text Box 12"/>
          <p:cNvSpPr txBox="1">
            <a:spLocks noChangeArrowheads="1"/>
          </p:cNvSpPr>
          <p:nvPr/>
        </p:nvSpPr>
        <p:spPr bwMode="auto">
          <a:xfrm>
            <a:off x="5791200" y="2225675"/>
            <a:ext cx="2311400" cy="365125"/>
          </a:xfrm>
          <a:prstGeom prst="rect">
            <a:avLst/>
          </a:prstGeom>
          <a:noFill/>
          <a:ln w="28575">
            <a:solidFill>
              <a:schemeClr val="tx1"/>
            </a:solidFill>
            <a:miter lim="800000"/>
            <a:headEnd/>
            <a:tailEnd/>
          </a:ln>
        </p:spPr>
        <p:txBody>
          <a:bodyPr wrap="none">
            <a:prstTxWarp prst="textNoShape">
              <a:avLst/>
            </a:prstTxWarp>
            <a:spAutoFit/>
          </a:bodyPr>
          <a:lstStyle/>
          <a:p>
            <a:r>
              <a:rPr lang="en-US" sz="1600">
                <a:solidFill>
                  <a:srgbClr val="000000"/>
                </a:solidFill>
              </a:rPr>
              <a:t>Q</a:t>
            </a:r>
            <a:r>
              <a:rPr lang="en-US" sz="1600" baseline="30000">
                <a:solidFill>
                  <a:srgbClr val="000000"/>
                </a:solidFill>
              </a:rPr>
              <a:t>2</a:t>
            </a:r>
            <a:r>
              <a:rPr lang="en-US" sz="1600">
                <a:solidFill>
                  <a:srgbClr val="000000"/>
                </a:solidFill>
              </a:rPr>
              <a:t>=2.6 GeV</a:t>
            </a:r>
            <a:r>
              <a:rPr lang="en-US" sz="1600" baseline="30000">
                <a:solidFill>
                  <a:srgbClr val="000000"/>
                </a:solidFill>
              </a:rPr>
              <a:t>2</a:t>
            </a:r>
            <a:r>
              <a:rPr lang="en-US" sz="1600">
                <a:solidFill>
                  <a:srgbClr val="000000"/>
                </a:solidFill>
              </a:rPr>
              <a:t>, x</a:t>
            </a:r>
            <a:r>
              <a:rPr lang="en-US" sz="1600" baseline="-25000">
                <a:solidFill>
                  <a:srgbClr val="000000"/>
                </a:solidFill>
              </a:rPr>
              <a:t>B </a:t>
            </a:r>
            <a:r>
              <a:rPr lang="en-US" sz="1600">
                <a:solidFill>
                  <a:srgbClr val="000000"/>
                </a:solidFill>
              </a:rPr>
              <a:t>= 0.25</a:t>
            </a:r>
            <a:endParaRPr lang="en-US" sz="1600" baseline="30000">
              <a:solidFill>
                <a:srgbClr val="000000"/>
              </a:solidFill>
            </a:endParaRPr>
          </a:p>
        </p:txBody>
      </p:sp>
      <p:sp>
        <p:nvSpPr>
          <p:cNvPr id="21" name="Date Placeholder 20"/>
          <p:cNvSpPr>
            <a:spLocks noGrp="1"/>
          </p:cNvSpPr>
          <p:nvPr>
            <p:ph type="dt" sz="half" idx="10"/>
          </p:nvPr>
        </p:nvSpPr>
        <p:spPr/>
        <p:txBody>
          <a:bodyPr/>
          <a:lstStyle/>
          <a:p>
            <a:pPr>
              <a:defRPr/>
            </a:pPr>
            <a:r>
              <a:rPr lang="en-US" smtClean="0"/>
              <a:t>3/25/09</a:t>
            </a:r>
            <a:endParaRPr lang="en-US"/>
          </a:p>
        </p:txBody>
      </p:sp>
      <p:sp>
        <p:nvSpPr>
          <p:cNvPr id="22" name="Slide Number Placeholder 21"/>
          <p:cNvSpPr>
            <a:spLocks noGrp="1"/>
          </p:cNvSpPr>
          <p:nvPr>
            <p:ph type="sldNum" sz="quarter" idx="12"/>
          </p:nvPr>
        </p:nvSpPr>
        <p:spPr/>
        <p:txBody>
          <a:bodyPr/>
          <a:lstStyle/>
          <a:p>
            <a:pPr>
              <a:defRPr/>
            </a:pPr>
            <a:fld id="{047E1535-49FE-5E47-89C7-76CCF1E19C97}" type="slidenum">
              <a:rPr lang="en-US" smtClean="0"/>
              <a:pPr>
                <a:defRPr/>
              </a:pPr>
              <a:t>21</a:t>
            </a:fld>
            <a:endParaRPr lang="en-US"/>
          </a:p>
        </p:txBody>
      </p:sp>
      <p:sp>
        <p:nvSpPr>
          <p:cNvPr id="23" name="Footer Placeholder 22"/>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0"/>
            <a:ext cx="8229600" cy="865188"/>
          </a:xfrm>
        </p:spPr>
        <p:txBody>
          <a:bodyPr/>
          <a:lstStyle/>
          <a:p>
            <a:r>
              <a:rPr lang="en-US" b="1">
                <a:solidFill>
                  <a:srgbClr val="FF0000"/>
                </a:solidFill>
              </a:rPr>
              <a:t>Hall A</a:t>
            </a:r>
            <a:r>
              <a:rPr lang="en-US">
                <a:solidFill>
                  <a:schemeClr val="tx1"/>
                </a:solidFill>
              </a:rPr>
              <a:t> - DVCS Projections</a:t>
            </a:r>
          </a:p>
        </p:txBody>
      </p:sp>
      <p:pic>
        <p:nvPicPr>
          <p:cNvPr id="149508" name="Picture 4"/>
          <p:cNvPicPr>
            <a:picLocks noChangeAspect="1" noChangeArrowheads="1"/>
          </p:cNvPicPr>
          <p:nvPr/>
        </p:nvPicPr>
        <p:blipFill>
          <a:blip r:embed="rId2"/>
          <a:srcRect t="5383" b="5556"/>
          <a:stretch>
            <a:fillRect/>
          </a:stretch>
        </p:blipFill>
        <p:spPr bwMode="auto">
          <a:xfrm>
            <a:off x="304800" y="1828800"/>
            <a:ext cx="4029075" cy="4114800"/>
          </a:xfrm>
          <a:prstGeom prst="rect">
            <a:avLst/>
          </a:prstGeom>
          <a:noFill/>
          <a:ln w="9525">
            <a:noFill/>
            <a:miter lim="800000"/>
            <a:headEnd/>
            <a:tailEnd/>
          </a:ln>
          <a:effectLst/>
        </p:spPr>
      </p:pic>
      <p:pic>
        <p:nvPicPr>
          <p:cNvPr id="149509" name="Picture 5"/>
          <p:cNvPicPr>
            <a:picLocks noChangeAspect="1" noChangeArrowheads="1"/>
          </p:cNvPicPr>
          <p:nvPr/>
        </p:nvPicPr>
        <p:blipFill>
          <a:blip r:embed="rId3"/>
          <a:srcRect r="-2292"/>
          <a:stretch>
            <a:fillRect/>
          </a:stretch>
        </p:blipFill>
        <p:spPr bwMode="auto">
          <a:xfrm>
            <a:off x="4572000" y="1828800"/>
            <a:ext cx="4038600" cy="4114800"/>
          </a:xfrm>
          <a:prstGeom prst="rect">
            <a:avLst/>
          </a:prstGeom>
          <a:noFill/>
          <a:ln w="9525">
            <a:noFill/>
            <a:miter lim="800000"/>
            <a:headEnd/>
            <a:tailEnd/>
          </a:ln>
          <a:effectLst/>
        </p:spPr>
      </p:pic>
      <p:sp>
        <p:nvSpPr>
          <p:cNvPr id="149510" name="Text Box 6"/>
          <p:cNvSpPr txBox="1">
            <a:spLocks noChangeArrowheads="1"/>
          </p:cNvSpPr>
          <p:nvPr/>
        </p:nvSpPr>
        <p:spPr bwMode="auto">
          <a:xfrm>
            <a:off x="2879725" y="1385888"/>
            <a:ext cx="4122738" cy="366712"/>
          </a:xfrm>
          <a:prstGeom prst="rect">
            <a:avLst/>
          </a:prstGeom>
          <a:noFill/>
          <a:ln w="9525">
            <a:noFill/>
            <a:miter lim="800000"/>
            <a:headEnd/>
            <a:tailEnd/>
          </a:ln>
          <a:effectLst/>
        </p:spPr>
        <p:txBody>
          <a:bodyPr wrap="none">
            <a:prstTxWarp prst="textNoShape">
              <a:avLst/>
            </a:prstTxWarp>
            <a:spAutoFit/>
          </a:bodyPr>
          <a:lstStyle/>
          <a:p>
            <a:r>
              <a:rPr lang="en-US" b="1">
                <a:latin typeface="Comic Sans MS" pitchFamily="-65" charset="0"/>
              </a:rPr>
              <a:t>Helicity-independent cross sections</a:t>
            </a:r>
          </a:p>
        </p:txBody>
      </p:sp>
      <p:sp>
        <p:nvSpPr>
          <p:cNvPr id="149511" name="Text Box 7"/>
          <p:cNvSpPr txBox="1">
            <a:spLocks noChangeArrowheads="1"/>
          </p:cNvSpPr>
          <p:nvPr/>
        </p:nvSpPr>
        <p:spPr bwMode="auto">
          <a:xfrm>
            <a:off x="2819400" y="6172200"/>
            <a:ext cx="3940175" cy="366713"/>
          </a:xfrm>
          <a:prstGeom prst="rect">
            <a:avLst/>
          </a:prstGeom>
          <a:noFill/>
          <a:ln w="9525">
            <a:noFill/>
            <a:miter lim="800000"/>
            <a:headEnd/>
            <a:tailEnd/>
          </a:ln>
          <a:effectLst/>
        </p:spPr>
        <p:txBody>
          <a:bodyPr wrap="none">
            <a:prstTxWarp prst="textNoShape">
              <a:avLst/>
            </a:prstTxWarp>
            <a:spAutoFit/>
          </a:bodyPr>
          <a:lstStyle/>
          <a:p>
            <a:r>
              <a:rPr lang="en-US" b="1">
                <a:latin typeface="Comic Sans MS" pitchFamily="-65" charset="0"/>
              </a:rPr>
              <a:t>Helicity-dependent cross sections</a:t>
            </a:r>
          </a:p>
        </p:txBody>
      </p:sp>
      <p:sp>
        <p:nvSpPr>
          <p:cNvPr id="149512" name="Text Box 8"/>
          <p:cNvSpPr txBox="1">
            <a:spLocks noChangeArrowheads="1"/>
          </p:cNvSpPr>
          <p:nvPr/>
        </p:nvSpPr>
        <p:spPr bwMode="auto">
          <a:xfrm>
            <a:off x="2590800" y="928688"/>
            <a:ext cx="4364038" cy="366712"/>
          </a:xfrm>
          <a:prstGeom prst="rect">
            <a:avLst/>
          </a:prstGeom>
          <a:noFill/>
          <a:ln w="9525">
            <a:noFill/>
            <a:miter lim="800000"/>
            <a:headEnd/>
            <a:tailEnd/>
          </a:ln>
          <a:effectLst/>
        </p:spPr>
        <p:txBody>
          <a:bodyPr wrap="none">
            <a:prstTxWarp prst="textNoShape">
              <a:avLst/>
            </a:prstTxWarp>
            <a:spAutoFit/>
          </a:bodyPr>
          <a:lstStyle/>
          <a:p>
            <a:r>
              <a:rPr lang="en-US">
                <a:latin typeface="Comic Sans MS" pitchFamily="-65" charset="0"/>
              </a:rPr>
              <a:t>Use 3 beam energies: 6.6, 8.8, 11.0 GeV</a:t>
            </a:r>
          </a:p>
        </p:txBody>
      </p:sp>
      <p:sp>
        <p:nvSpPr>
          <p:cNvPr id="149513" name="Line 9"/>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9" name="Date Placeholder 8"/>
          <p:cNvSpPr>
            <a:spLocks noGrp="1"/>
          </p:cNvSpPr>
          <p:nvPr>
            <p:ph type="dt" sz="half" idx="10"/>
          </p:nvPr>
        </p:nvSpPr>
        <p:spPr/>
        <p:txBody>
          <a:bodyPr/>
          <a:lstStyle/>
          <a:p>
            <a:pPr>
              <a:defRPr/>
            </a:pPr>
            <a:r>
              <a:rPr lang="en-US" smtClean="0"/>
              <a:t>3/25/09</a:t>
            </a:r>
            <a:endParaRPr lang="en-US"/>
          </a:p>
        </p:txBody>
      </p:sp>
      <p:sp>
        <p:nvSpPr>
          <p:cNvPr id="10" name="Slide Number Placeholder 9"/>
          <p:cNvSpPr>
            <a:spLocks noGrp="1"/>
          </p:cNvSpPr>
          <p:nvPr>
            <p:ph type="sldNum" sz="quarter" idx="12"/>
          </p:nvPr>
        </p:nvSpPr>
        <p:spPr/>
        <p:txBody>
          <a:bodyPr/>
          <a:lstStyle/>
          <a:p>
            <a:pPr>
              <a:defRPr/>
            </a:pPr>
            <a:fld id="{75454989-7F99-4E40-9E01-E9FBE3C03B1A}" type="slidenum">
              <a:rPr lang="en-US" smtClean="0"/>
              <a:pPr>
                <a:defRPr/>
              </a:pPr>
              <a:t>22</a:t>
            </a:fld>
            <a:endParaRPr lang="en-US"/>
          </a:p>
        </p:txBody>
      </p:sp>
      <p:sp>
        <p:nvSpPr>
          <p:cNvPr id="11" name="Footer Placeholder 10"/>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011100" y="101024"/>
            <a:ext cx="7142300" cy="584776"/>
          </a:xfrm>
          <a:prstGeom prst="rect">
            <a:avLst/>
          </a:prstGeom>
          <a:noFill/>
        </p:spPr>
        <p:txBody>
          <a:bodyPr wrap="none" rtlCol="0">
            <a:spAutoFit/>
          </a:bodyPr>
          <a:lstStyle/>
          <a:p>
            <a:r>
              <a:rPr lang="en-US" sz="3200" dirty="0" smtClean="0">
                <a:effectLst>
                  <a:outerShdw blurRad="50800" dist="38100" dir="2700000" algn="tl" rotWithShape="0">
                    <a:srgbClr val="000000"/>
                  </a:outerShdw>
                </a:effectLst>
                <a:latin typeface="+mj-lt"/>
              </a:rPr>
              <a:t>Model calculations and simulated data</a:t>
            </a:r>
            <a:endParaRPr lang="en-US" sz="3200" dirty="0">
              <a:effectLst>
                <a:outerShdw blurRad="50800" dist="38100" dir="2700000" algn="tl" rotWithShape="0">
                  <a:srgbClr val="000000"/>
                </a:outerShdw>
              </a:effectLst>
              <a:latin typeface="+mj-lt"/>
            </a:endParaRPr>
          </a:p>
        </p:txBody>
      </p:sp>
      <p:sp>
        <p:nvSpPr>
          <p:cNvPr id="6" name="TextBox 5"/>
          <p:cNvSpPr txBox="1"/>
          <p:nvPr/>
        </p:nvSpPr>
        <p:spPr>
          <a:xfrm>
            <a:off x="609600" y="1143000"/>
            <a:ext cx="6900760" cy="677108"/>
          </a:xfrm>
          <a:prstGeom prst="rect">
            <a:avLst/>
          </a:prstGeom>
          <a:noFill/>
        </p:spPr>
        <p:txBody>
          <a:bodyPr wrap="none" rtlCol="0">
            <a:spAutoFit/>
          </a:bodyPr>
          <a:lstStyle/>
          <a:p>
            <a:r>
              <a:rPr lang="en-US" dirty="0" smtClean="0">
                <a:solidFill>
                  <a:srgbClr val="FFFF00"/>
                </a:solidFill>
                <a:effectLst>
                  <a:outerShdw blurRad="50800" dist="38100" dir="2700000" algn="tl" rotWithShape="0">
                    <a:srgbClr val="000000"/>
                  </a:outerShdw>
                </a:effectLst>
              </a:rPr>
              <a:t>Model calculations:	 </a:t>
            </a:r>
            <a:r>
              <a:rPr lang="en-US" dirty="0" smtClean="0">
                <a:solidFill>
                  <a:srgbClr val="FFFFFF"/>
                </a:solidFill>
                <a:effectLst>
                  <a:outerShdw blurRad="50800" dist="38100" dir="2700000" algn="tl" rotWithShape="0">
                    <a:srgbClr val="000000"/>
                  </a:outerShdw>
                </a:effectLst>
              </a:rPr>
              <a:t>V. </a:t>
            </a:r>
            <a:r>
              <a:rPr lang="en-US" dirty="0" err="1" smtClean="0">
                <a:solidFill>
                  <a:srgbClr val="FFFFFF"/>
                </a:solidFill>
                <a:effectLst>
                  <a:outerShdw blurRad="50800" dist="38100" dir="2700000" algn="tl" rotWithShape="0">
                    <a:srgbClr val="000000"/>
                  </a:outerShdw>
                </a:effectLst>
              </a:rPr>
              <a:t>Guzey</a:t>
            </a:r>
            <a:r>
              <a:rPr lang="en-US" dirty="0" smtClean="0">
                <a:solidFill>
                  <a:srgbClr val="FFFFFF"/>
                </a:solidFill>
                <a:effectLst>
                  <a:outerShdw blurRad="50800" dist="38100" dir="2700000" algn="tl" rotWithShape="0">
                    <a:srgbClr val="000000"/>
                  </a:outerShdw>
                </a:effectLst>
              </a:rPr>
              <a:t> (2009)</a:t>
            </a:r>
          </a:p>
          <a:p>
            <a:r>
              <a:rPr lang="en-US" dirty="0" smtClean="0">
                <a:effectLst>
                  <a:outerShdw blurRad="50800" dist="38100" dir="2700000" algn="tl" rotWithShape="0">
                    <a:srgbClr val="000000"/>
                  </a:outerShdw>
                </a:effectLst>
              </a:rPr>
              <a:t>Dual parameterization of </a:t>
            </a:r>
            <a:r>
              <a:rPr lang="en-US" dirty="0" smtClean="0">
                <a:effectLst>
                  <a:outerShdw blurRad="50800" dist="38100" dir="2700000" algn="tl" rotWithShape="0">
                    <a:srgbClr val="000000"/>
                  </a:outerShdw>
                </a:effectLst>
              </a:rPr>
              <a:t>GPDs, </a:t>
            </a:r>
            <a:r>
              <a:rPr lang="en-US" dirty="0" smtClean="0">
                <a:solidFill>
                  <a:srgbClr val="FFFFFF"/>
                </a:solidFill>
                <a:effectLst>
                  <a:outerShdw blurRad="50800" dist="38100" dir="2700000" algn="tl" rotWithShape="0">
                    <a:srgbClr val="000000"/>
                  </a:outerShdw>
                </a:effectLst>
              </a:rPr>
              <a:t>i</a:t>
            </a:r>
            <a:r>
              <a:rPr lang="en-US" dirty="0" smtClean="0">
                <a:solidFill>
                  <a:srgbClr val="FFFFFF"/>
                </a:solidFill>
                <a:effectLst>
                  <a:outerShdw blurRad="50800" dist="38100" dir="2700000" algn="tl" rotWithShape="0">
                    <a:srgbClr val="000000"/>
                  </a:outerShdw>
                </a:effectLst>
              </a:rPr>
              <a:t>ncludes </a:t>
            </a:r>
            <a:r>
              <a:rPr lang="en-US" dirty="0" smtClean="0">
                <a:effectLst>
                  <a:outerShdw blurRad="50800" dist="38100" dir="2700000" algn="tl" rotWithShape="0">
                    <a:srgbClr val="000000"/>
                  </a:outerShdw>
                </a:effectLst>
              </a:rPr>
              <a:t>GPDs</a:t>
            </a:r>
            <a:r>
              <a:rPr lang="en-US" dirty="0" smtClean="0">
                <a:solidFill>
                  <a:srgbClr val="FFFF00"/>
                </a:solidFill>
                <a:effectLst>
                  <a:outerShdw blurRad="50800" dist="38100" dir="2700000" algn="tl" rotWithShape="0">
                    <a:srgbClr val="000000"/>
                  </a:outerShdw>
                </a:effectLst>
              </a:rPr>
              <a:t> </a:t>
            </a:r>
            <a:r>
              <a:rPr lang="en-US" sz="2000" b="1" dirty="0" smtClean="0">
                <a:solidFill>
                  <a:srgbClr val="FFFF00"/>
                </a:solidFill>
                <a:effectLst>
                  <a:outerShdw blurRad="50800" dist="38100" dir="2700000" algn="tl" rotWithShape="0">
                    <a:srgbClr val="000000"/>
                  </a:outerShdw>
                </a:effectLst>
                <a:latin typeface="Times New Roman"/>
                <a:cs typeface="Times New Roman"/>
              </a:rPr>
              <a:t>H &amp; E </a:t>
            </a:r>
            <a:r>
              <a:rPr lang="en-US" sz="2000" dirty="0" smtClean="0">
                <a:solidFill>
                  <a:srgbClr val="FFFFFF"/>
                </a:solidFill>
                <a:effectLst>
                  <a:outerShdw blurRad="50800" dist="38100" dir="2700000" algn="tl" rotWithShape="0">
                    <a:srgbClr val="000000"/>
                  </a:outerShdw>
                </a:effectLst>
                <a:latin typeface="+mj-lt"/>
                <a:cs typeface="Times New Roman"/>
              </a:rPr>
              <a:t>only.</a:t>
            </a:r>
            <a:endParaRPr lang="en-US" sz="2000" dirty="0">
              <a:solidFill>
                <a:srgbClr val="FFFFFF"/>
              </a:solidFill>
              <a:effectLst>
                <a:outerShdw blurRad="50800" dist="38100" dir="2700000" algn="tl" rotWithShape="0">
                  <a:srgbClr val="000000"/>
                </a:outerShdw>
              </a:effectLst>
              <a:latin typeface="+mj-lt"/>
              <a:cs typeface="Times New Roman"/>
            </a:endParaRPr>
          </a:p>
        </p:txBody>
      </p:sp>
      <p:sp>
        <p:nvSpPr>
          <p:cNvPr id="7" name="TextBox 6"/>
          <p:cNvSpPr txBox="1"/>
          <p:nvPr/>
        </p:nvSpPr>
        <p:spPr>
          <a:xfrm>
            <a:off x="609600" y="2133600"/>
            <a:ext cx="7696200" cy="3539430"/>
          </a:xfrm>
          <a:prstGeom prst="rect">
            <a:avLst/>
          </a:prstGeom>
          <a:noFill/>
          <a:effectLst>
            <a:outerShdw blurRad="50800" dist="38100" dir="2700000" algn="tl" rotWithShape="0">
              <a:srgbClr val="000000"/>
            </a:outerShdw>
          </a:effectLst>
        </p:spPr>
        <p:txBody>
          <a:bodyPr wrap="square" rtlCol="0">
            <a:spAutoFit/>
          </a:bodyPr>
          <a:lstStyle/>
          <a:p>
            <a:r>
              <a:rPr lang="en-US" sz="1600" dirty="0" smtClean="0"/>
              <a:t>Statistical error estimates (H. </a:t>
            </a:r>
            <a:r>
              <a:rPr lang="en-US" sz="1600" dirty="0" err="1" smtClean="0"/>
              <a:t>Avakian</a:t>
            </a:r>
            <a:r>
              <a:rPr lang="en-US" sz="1600" dirty="0" smtClean="0"/>
              <a:t>):</a:t>
            </a:r>
          </a:p>
          <a:p>
            <a:endParaRPr lang="en-US" sz="1600" dirty="0" smtClean="0">
              <a:solidFill>
                <a:srgbClr val="FFFF00"/>
              </a:solidFill>
            </a:endParaRPr>
          </a:p>
          <a:p>
            <a:r>
              <a:rPr lang="en-US" sz="1600" dirty="0" smtClean="0">
                <a:solidFill>
                  <a:srgbClr val="FFFF00"/>
                </a:solidFill>
              </a:rPr>
              <a:t>Acceptance: 	</a:t>
            </a:r>
            <a:r>
              <a:rPr lang="en-US" sz="1600" dirty="0" smtClean="0"/>
              <a:t>D</a:t>
            </a:r>
            <a:r>
              <a:rPr lang="en-US" sz="1600" dirty="0" smtClean="0"/>
              <a:t>etection of full final state </a:t>
            </a:r>
            <a:r>
              <a:rPr lang="en-US" sz="1600" dirty="0" err="1" smtClean="0">
                <a:solidFill>
                  <a:srgbClr val="FFFF00"/>
                </a:solidFill>
              </a:rPr>
              <a:t>epγ</a:t>
            </a:r>
            <a:r>
              <a:rPr lang="en-US" sz="1600" dirty="0" smtClean="0"/>
              <a:t>  in CLAS12</a:t>
            </a:r>
            <a:endParaRPr lang="en-US" sz="1600" dirty="0" smtClean="0">
              <a:solidFill>
                <a:srgbClr val="FFFF00"/>
              </a:solidFill>
            </a:endParaRPr>
          </a:p>
          <a:p>
            <a:r>
              <a:rPr lang="en-US" sz="1600" dirty="0" smtClean="0">
                <a:solidFill>
                  <a:srgbClr val="FFFF00"/>
                </a:solidFill>
              </a:rPr>
              <a:t>Electrons</a:t>
            </a:r>
            <a:r>
              <a:rPr lang="en-US" sz="1600" dirty="0" smtClean="0">
                <a:solidFill>
                  <a:srgbClr val="FFFF00"/>
                </a:solidFill>
              </a:rPr>
              <a:t>:</a:t>
            </a:r>
            <a:r>
              <a:rPr lang="en-US" sz="1600" dirty="0" smtClean="0"/>
              <a:t> 		1000 hrs at L=10</a:t>
            </a:r>
            <a:r>
              <a:rPr lang="en-US" sz="1600" baseline="30000" dirty="0" smtClean="0"/>
              <a:t>35</a:t>
            </a:r>
            <a:r>
              <a:rPr lang="en-US" sz="1600" dirty="0" smtClean="0"/>
              <a:t>cm</a:t>
            </a:r>
            <a:r>
              <a:rPr lang="en-US" sz="1600" baseline="30000" dirty="0" smtClean="0"/>
              <a:t>-2</a:t>
            </a:r>
            <a:r>
              <a:rPr lang="en-US" sz="1600" dirty="0" smtClean="0"/>
              <a:t>s</a:t>
            </a:r>
            <a:r>
              <a:rPr lang="en-US" sz="1600" baseline="30000" dirty="0" smtClean="0"/>
              <a:t>-1</a:t>
            </a:r>
            <a:r>
              <a:rPr lang="en-US" sz="1600" dirty="0" smtClean="0"/>
              <a:t> </a:t>
            </a:r>
          </a:p>
          <a:p>
            <a:r>
              <a:rPr lang="en-US" sz="1600" dirty="0" smtClean="0">
                <a:solidFill>
                  <a:srgbClr val="FFFF00"/>
                </a:solidFill>
              </a:rPr>
              <a:t>Positrons:</a:t>
            </a:r>
            <a:r>
              <a:rPr lang="en-US" sz="1600" dirty="0" smtClean="0"/>
              <a:t> 		1000 hrs at L=2x10</a:t>
            </a:r>
            <a:r>
              <a:rPr lang="en-US" sz="1600" baseline="30000" dirty="0" smtClean="0"/>
              <a:t>34</a:t>
            </a:r>
            <a:r>
              <a:rPr lang="en-US" sz="1600" dirty="0" smtClean="0"/>
              <a:t>cm</a:t>
            </a:r>
            <a:r>
              <a:rPr lang="en-US" sz="1600" baseline="30000" dirty="0" smtClean="0"/>
              <a:t>-2</a:t>
            </a:r>
            <a:r>
              <a:rPr lang="en-US" sz="1600" dirty="0" smtClean="0"/>
              <a:t>s</a:t>
            </a:r>
            <a:r>
              <a:rPr lang="en-US" sz="1600" baseline="30000" dirty="0" smtClean="0"/>
              <a:t>-1 </a:t>
            </a:r>
            <a:r>
              <a:rPr lang="en-US" sz="1600" dirty="0" smtClean="0"/>
              <a:t>, </a:t>
            </a:r>
            <a:r>
              <a:rPr lang="en-US" sz="1600" dirty="0" smtClean="0">
                <a:solidFill>
                  <a:srgbClr val="FFFF00"/>
                </a:solidFill>
              </a:rPr>
              <a:t>8nA </a:t>
            </a:r>
            <a:r>
              <a:rPr lang="en-US" sz="1600" dirty="0" smtClean="0"/>
              <a:t>(10 cm lH2)</a:t>
            </a:r>
          </a:p>
          <a:p>
            <a:endParaRPr lang="en-US" sz="1600" dirty="0" smtClean="0"/>
          </a:p>
          <a:p>
            <a:endParaRPr lang="en-US" sz="1600" dirty="0" smtClean="0"/>
          </a:p>
          <a:p>
            <a:endParaRPr lang="en-US" sz="1600" dirty="0" smtClean="0"/>
          </a:p>
          <a:p>
            <a:r>
              <a:rPr lang="en-US" sz="1600" dirty="0" smtClean="0">
                <a:solidFill>
                  <a:srgbClr val="FFFF00"/>
                </a:solidFill>
              </a:rPr>
              <a:t>Beam </a:t>
            </a:r>
            <a:r>
              <a:rPr lang="en-US" sz="1600" dirty="0" err="1" smtClean="0">
                <a:solidFill>
                  <a:srgbClr val="FFFF00"/>
                </a:solidFill>
              </a:rPr>
              <a:t>quaiity</a:t>
            </a:r>
            <a:r>
              <a:rPr lang="en-US" sz="1600" dirty="0" smtClean="0">
                <a:solidFill>
                  <a:srgbClr val="FFFF00"/>
                </a:solidFill>
              </a:rPr>
              <a:t> </a:t>
            </a:r>
          </a:p>
          <a:p>
            <a:r>
              <a:rPr lang="en-US" sz="1600" dirty="0" smtClean="0"/>
              <a:t>	- </a:t>
            </a:r>
            <a:r>
              <a:rPr lang="en-US" sz="1600" dirty="0" err="1" smtClean="0"/>
              <a:t>σ</a:t>
            </a:r>
            <a:r>
              <a:rPr lang="en-US" sz="1600" baseline="-25000" dirty="0" err="1" smtClean="0"/>
              <a:t>x</a:t>
            </a:r>
            <a:r>
              <a:rPr lang="en-US" sz="1600" dirty="0" smtClean="0"/>
              <a:t>, </a:t>
            </a:r>
            <a:r>
              <a:rPr lang="en-US" sz="1600" dirty="0" err="1" smtClean="0"/>
              <a:t>σ</a:t>
            </a:r>
            <a:r>
              <a:rPr lang="en-US" sz="1600" baseline="-25000" dirty="0" err="1" smtClean="0"/>
              <a:t>y</a:t>
            </a:r>
            <a:r>
              <a:rPr lang="en-US" sz="1600" dirty="0" smtClean="0"/>
              <a:t> &lt;</a:t>
            </a:r>
            <a:r>
              <a:rPr lang="en-US" sz="1600" dirty="0" smtClean="0"/>
              <a:t> 2mm</a:t>
            </a:r>
            <a:endParaRPr lang="en-US" sz="1600" dirty="0" smtClean="0"/>
          </a:p>
          <a:p>
            <a:r>
              <a:rPr lang="en-US" sz="1600" dirty="0" smtClean="0"/>
              <a:t>	- energy spread σ</a:t>
            </a:r>
            <a:r>
              <a:rPr lang="en-US" sz="1600" baseline="-25000" dirty="0" smtClean="0"/>
              <a:t>E</a:t>
            </a:r>
            <a:r>
              <a:rPr lang="en-US" sz="1600" dirty="0" smtClean="0"/>
              <a:t>/E &lt; </a:t>
            </a:r>
            <a:r>
              <a:rPr lang="en-US" sz="1600" dirty="0" smtClean="0"/>
              <a:t>0.003  </a:t>
            </a:r>
            <a:endParaRPr lang="en-US" sz="1600" dirty="0" smtClean="0"/>
          </a:p>
          <a:p>
            <a:endParaRPr lang="en-US" sz="1600" dirty="0" smtClean="0"/>
          </a:p>
          <a:p>
            <a:r>
              <a:rPr lang="en-US" sz="1600" dirty="0" smtClean="0">
                <a:solidFill>
                  <a:srgbClr val="FFFF00"/>
                </a:solidFill>
              </a:rPr>
              <a:t>Other issue: </a:t>
            </a:r>
          </a:p>
          <a:p>
            <a:r>
              <a:rPr lang="en-US" sz="1600" dirty="0" smtClean="0"/>
              <a:t>	-</a:t>
            </a:r>
            <a:r>
              <a:rPr lang="en-US" sz="1600" dirty="0" smtClean="0"/>
              <a:t> </a:t>
            </a:r>
            <a:r>
              <a:rPr lang="en-US" sz="1600" dirty="0" smtClean="0"/>
              <a:t>P</a:t>
            </a:r>
            <a:r>
              <a:rPr lang="en-US" sz="1600" dirty="0" smtClean="0"/>
              <a:t>ositron </a:t>
            </a:r>
            <a:r>
              <a:rPr lang="en-US" sz="1600" dirty="0" err="1" smtClean="0"/>
              <a:t>polarimetry</a:t>
            </a:r>
            <a:r>
              <a:rPr lang="en-US" sz="1600" dirty="0" smtClean="0"/>
              <a:t> </a:t>
            </a:r>
            <a:r>
              <a:rPr lang="en-US" sz="1600" dirty="0" smtClean="0"/>
              <a:t>at 12 </a:t>
            </a:r>
            <a:r>
              <a:rPr lang="en-US" sz="1600" dirty="0" smtClean="0"/>
              <a:t>GeV?</a:t>
            </a:r>
            <a:endParaRPr lang="en-US" sz="1600" dirty="0"/>
          </a:p>
        </p:txBody>
      </p:sp>
      <p:sp>
        <p:nvSpPr>
          <p:cNvPr id="8"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sp>
        <p:nvSpPr>
          <p:cNvPr id="9" name="Date Placeholder 8"/>
          <p:cNvSpPr>
            <a:spLocks noGrp="1"/>
          </p:cNvSpPr>
          <p:nvPr>
            <p:ph type="dt" sz="half" idx="10"/>
          </p:nvPr>
        </p:nvSpPr>
        <p:spPr/>
        <p:txBody>
          <a:bodyPr/>
          <a:lstStyle/>
          <a:p>
            <a:pPr>
              <a:defRPr/>
            </a:pPr>
            <a:r>
              <a:rPr lang="en-US" smtClean="0"/>
              <a:t>3/25/09</a:t>
            </a:r>
            <a:endParaRPr lang="en-US"/>
          </a:p>
        </p:txBody>
      </p:sp>
      <p:sp>
        <p:nvSpPr>
          <p:cNvPr id="10" name="Slide Number Placeholder 9"/>
          <p:cNvSpPr>
            <a:spLocks noGrp="1"/>
          </p:cNvSpPr>
          <p:nvPr>
            <p:ph type="sldNum" sz="quarter" idx="12"/>
          </p:nvPr>
        </p:nvSpPr>
        <p:spPr/>
        <p:txBody>
          <a:bodyPr/>
          <a:lstStyle/>
          <a:p>
            <a:pPr>
              <a:defRPr/>
            </a:pPr>
            <a:fld id="{047E1535-49FE-5E47-89C7-76CCF1E19C97}" type="slidenum">
              <a:rPr lang="en-US" smtClean="0"/>
              <a:pPr>
                <a:defRPr/>
              </a:pPr>
              <a:t>23</a:t>
            </a:fld>
            <a:endParaRPr lang="en-US"/>
          </a:p>
        </p:txBody>
      </p:sp>
      <p:sp>
        <p:nvSpPr>
          <p:cNvPr id="11" name="Footer Placeholder 10"/>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bwMode="auto">
          <a:xfrm>
            <a:off x="457200" y="1295400"/>
            <a:ext cx="7848600" cy="4876799"/>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pic>
        <p:nvPicPr>
          <p:cNvPr id="5" name="Picture 4"/>
          <p:cNvPicPr>
            <a:picLocks noChangeAspect="1"/>
          </p:cNvPicPr>
          <p:nvPr/>
        </p:nvPicPr>
        <mc:AlternateContent>
          <mc:Choice xmlns:ma="http://schemas.microsoft.com/office/mac/drawingml/2008/main" Requires="ma">
            <p:blipFill>
              <a:blip r:embed="rId2"/>
              <a:srcRect l="12712" t="35422" r="48136" b="44337"/>
              <a:stretch>
                <a:fillRect/>
              </a:stretch>
            </p:blipFill>
          </mc:Choice>
          <mc:Fallback>
            <p:blipFill>
              <a:blip r:embed="rId3"/>
              <a:srcRect l="12712" t="35422" r="48136" b="44337"/>
              <a:stretch>
                <a:fillRect/>
              </a:stretch>
            </p:blipFill>
          </mc:Fallback>
        </mc:AlternateContent>
        <p:spPr>
          <a:xfrm>
            <a:off x="4438651" y="1143000"/>
            <a:ext cx="3562349" cy="2590799"/>
          </a:xfrm>
          <a:prstGeom prst="rect">
            <a:avLst/>
          </a:prstGeom>
          <a:noFill/>
        </p:spPr>
      </p:pic>
      <p:pic>
        <p:nvPicPr>
          <p:cNvPr id="6" name="Picture 5"/>
          <p:cNvPicPr>
            <a:picLocks noChangeAspect="1"/>
          </p:cNvPicPr>
          <p:nvPr/>
        </p:nvPicPr>
        <mc:AlternateContent>
          <mc:Choice xmlns:ma="http://schemas.microsoft.com/office/mac/drawingml/2008/main" Requires="ma">
            <p:blipFill>
              <a:blip r:embed="rId2"/>
              <a:srcRect l="12712" t="5783" r="48136" b="72530"/>
              <a:stretch>
                <a:fillRect/>
              </a:stretch>
            </p:blipFill>
          </mc:Choice>
          <mc:Fallback>
            <p:blipFill>
              <a:blip r:embed="rId3"/>
              <a:srcRect l="12712" t="5783" r="48136" b="72530"/>
              <a:stretch>
                <a:fillRect/>
              </a:stretch>
            </p:blipFill>
          </mc:Fallback>
        </mc:AlternateContent>
        <p:spPr>
          <a:xfrm>
            <a:off x="661670" y="1059872"/>
            <a:ext cx="3529330" cy="2750127"/>
          </a:xfrm>
          <a:prstGeom prst="rect">
            <a:avLst/>
          </a:prstGeom>
          <a:noFill/>
        </p:spPr>
      </p:pic>
      <p:pic>
        <p:nvPicPr>
          <p:cNvPr id="7" name="Picture 6"/>
          <p:cNvPicPr>
            <a:picLocks noChangeAspect="1"/>
          </p:cNvPicPr>
          <p:nvPr/>
        </p:nvPicPr>
        <mc:AlternateContent>
          <mc:Choice xmlns:ma="http://schemas.microsoft.com/office/mac/drawingml/2008/main" Requires="ma">
            <p:blipFill>
              <a:blip r:embed="rId4"/>
              <a:srcRect l="13788" t="34050" r="49324" b="45930"/>
              <a:stretch>
                <a:fillRect/>
              </a:stretch>
            </p:blipFill>
          </mc:Choice>
          <mc:Fallback>
            <p:blipFill>
              <a:blip r:embed="rId5"/>
              <a:srcRect l="13788" t="34050" r="49324" b="45930"/>
              <a:stretch>
                <a:fillRect/>
              </a:stretch>
            </p:blipFill>
          </mc:Fallback>
        </mc:AlternateContent>
        <p:spPr>
          <a:xfrm>
            <a:off x="2667000" y="3747655"/>
            <a:ext cx="3457699" cy="2653145"/>
          </a:xfrm>
          <a:prstGeom prst="rect">
            <a:avLst/>
          </a:prstGeom>
          <a:noFill/>
        </p:spPr>
      </p:pic>
      <p:sp>
        <p:nvSpPr>
          <p:cNvPr id="10" name="TextBox 9"/>
          <p:cNvSpPr txBox="1"/>
          <p:nvPr/>
        </p:nvSpPr>
        <p:spPr>
          <a:xfrm>
            <a:off x="381000" y="152400"/>
            <a:ext cx="8555146" cy="584776"/>
          </a:xfrm>
          <a:prstGeom prst="rect">
            <a:avLst/>
          </a:prstGeom>
          <a:noFill/>
        </p:spPr>
        <p:txBody>
          <a:bodyPr wrap="none" rtlCol="0">
            <a:spAutoFit/>
          </a:bodyPr>
          <a:lstStyle/>
          <a:p>
            <a:r>
              <a:rPr lang="en-US" sz="3200" dirty="0" smtClean="0">
                <a:effectLst>
                  <a:outerShdw blurRad="50800" dist="38100" dir="2700000" algn="tl" rotWithShape="0">
                    <a:srgbClr val="000000"/>
                  </a:outerShdw>
                </a:effectLst>
                <a:latin typeface="+mj-lt"/>
              </a:rPr>
              <a:t>Cross sections for electron &amp; positron beams</a:t>
            </a:r>
            <a:endParaRPr lang="en-US" sz="3200" dirty="0">
              <a:effectLst>
                <a:outerShdw blurRad="50800" dist="38100" dir="2700000" algn="tl" rotWithShape="0">
                  <a:srgbClr val="000000"/>
                </a:outerShdw>
              </a:effectLst>
              <a:latin typeface="+mj-lt"/>
            </a:endParaRPr>
          </a:p>
        </p:txBody>
      </p:sp>
      <p:sp>
        <p:nvSpPr>
          <p:cNvPr id="11"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sp>
        <p:nvSpPr>
          <p:cNvPr id="12" name="TextBox 11"/>
          <p:cNvSpPr txBox="1"/>
          <p:nvPr/>
        </p:nvSpPr>
        <p:spPr>
          <a:xfrm>
            <a:off x="5238099" y="914400"/>
            <a:ext cx="1924701" cy="369332"/>
          </a:xfrm>
          <a:prstGeom prst="rect">
            <a:avLst/>
          </a:prstGeom>
          <a:noFill/>
        </p:spPr>
        <p:txBody>
          <a:bodyPr wrap="none" rtlCol="0">
            <a:spAutoFit/>
          </a:bodyPr>
          <a:lstStyle/>
          <a:p>
            <a:r>
              <a:rPr lang="en-US" dirty="0" smtClean="0"/>
              <a:t>V. </a:t>
            </a:r>
            <a:r>
              <a:rPr lang="en-US" dirty="0" err="1" smtClean="0"/>
              <a:t>Guzey</a:t>
            </a:r>
            <a:r>
              <a:rPr lang="en-US" dirty="0" smtClean="0"/>
              <a:t>, 2009</a:t>
            </a:r>
            <a:endParaRPr lang="en-US" dirty="0"/>
          </a:p>
        </p:txBody>
      </p:sp>
      <p:sp>
        <p:nvSpPr>
          <p:cNvPr id="13" name="Date Placeholder 12"/>
          <p:cNvSpPr>
            <a:spLocks noGrp="1"/>
          </p:cNvSpPr>
          <p:nvPr>
            <p:ph type="dt" sz="half" idx="10"/>
          </p:nvPr>
        </p:nvSpPr>
        <p:spPr/>
        <p:txBody>
          <a:bodyPr/>
          <a:lstStyle/>
          <a:p>
            <a:pPr>
              <a:defRPr/>
            </a:pPr>
            <a:r>
              <a:rPr lang="en-US" smtClean="0"/>
              <a:t>3/25/09</a:t>
            </a:r>
            <a:endParaRPr lang="en-US"/>
          </a:p>
        </p:txBody>
      </p:sp>
      <p:sp>
        <p:nvSpPr>
          <p:cNvPr id="14" name="Slide Number Placeholder 13"/>
          <p:cNvSpPr>
            <a:spLocks noGrp="1"/>
          </p:cNvSpPr>
          <p:nvPr>
            <p:ph type="sldNum" sz="quarter" idx="12"/>
          </p:nvPr>
        </p:nvSpPr>
        <p:spPr/>
        <p:txBody>
          <a:bodyPr/>
          <a:lstStyle/>
          <a:p>
            <a:pPr>
              <a:defRPr/>
            </a:pPr>
            <a:fld id="{047E1535-49FE-5E47-89C7-76CCF1E19C97}" type="slidenum">
              <a:rPr lang="en-US" smtClean="0"/>
              <a:pPr>
                <a:defRPr/>
              </a:pPr>
              <a:t>24</a:t>
            </a:fld>
            <a:endParaRPr lang="en-US"/>
          </a:p>
        </p:txBody>
      </p:sp>
      <p:sp>
        <p:nvSpPr>
          <p:cNvPr id="15" name="Footer Placeholder 14"/>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2"/>
              <a:srcRect l="13176" t="37320" r="49324" b="42584"/>
              <a:stretch>
                <a:fillRect/>
              </a:stretch>
            </p:blipFill>
          </mc:Choice>
          <mc:Fallback>
            <p:blipFill>
              <a:blip r:embed="rId3"/>
              <a:srcRect l="13176" t="37320" r="49324" b="42584"/>
              <a:stretch>
                <a:fillRect/>
              </a:stretch>
            </p:blipFill>
          </mc:Fallback>
        </mc:AlternateContent>
        <p:spPr>
          <a:xfrm>
            <a:off x="250678" y="1283732"/>
            <a:ext cx="3942440" cy="2983468"/>
          </a:xfrm>
          <a:prstGeom prst="rect">
            <a:avLst/>
          </a:prstGeom>
          <a:solidFill>
            <a:srgbClr val="FFFFFF"/>
          </a:solidFill>
        </p:spPr>
      </p:pic>
      <p:pic>
        <p:nvPicPr>
          <p:cNvPr id="6" name="Picture 5"/>
          <p:cNvPicPr>
            <a:picLocks noChangeAspect="1"/>
          </p:cNvPicPr>
          <p:nvPr/>
        </p:nvPicPr>
        <mc:AlternateContent>
          <mc:Choice xmlns:ma="http://schemas.microsoft.com/office/mac/drawingml/2008/main" Requires="ma">
            <p:blipFill>
              <a:blip r:embed="rId2"/>
              <a:srcRect l="13176" t="10765" r="49324" b="69857"/>
              <a:stretch>
                <a:fillRect/>
              </a:stretch>
            </p:blipFill>
          </mc:Choice>
          <mc:Fallback>
            <p:blipFill>
              <a:blip r:embed="rId3"/>
              <a:srcRect l="13176" t="10765" r="49324" b="69857"/>
              <a:stretch>
                <a:fillRect/>
              </a:stretch>
            </p:blipFill>
          </mc:Fallback>
        </mc:AlternateContent>
        <p:spPr>
          <a:xfrm>
            <a:off x="4571999" y="3261154"/>
            <a:ext cx="4198055" cy="3063446"/>
          </a:xfrm>
          <a:prstGeom prst="rect">
            <a:avLst/>
          </a:prstGeom>
          <a:solidFill>
            <a:srgbClr val="FFFFFF"/>
          </a:solidFill>
        </p:spPr>
      </p:pic>
      <p:sp>
        <p:nvSpPr>
          <p:cNvPr id="7" name="TextBox 6"/>
          <p:cNvSpPr txBox="1"/>
          <p:nvPr/>
        </p:nvSpPr>
        <p:spPr>
          <a:xfrm>
            <a:off x="2506642" y="177224"/>
            <a:ext cx="3970358" cy="584776"/>
          </a:xfrm>
          <a:prstGeom prst="rect">
            <a:avLst/>
          </a:prstGeom>
          <a:noFill/>
        </p:spPr>
        <p:txBody>
          <a:bodyPr wrap="none" rtlCol="0">
            <a:spAutoFit/>
          </a:bodyPr>
          <a:lstStyle/>
          <a:p>
            <a:r>
              <a:rPr lang="en-US" sz="3200" dirty="0" smtClean="0">
                <a:effectLst>
                  <a:outerShdw blurRad="50800" dist="38100" dir="2700000" algn="tl" rotWithShape="0">
                    <a:srgbClr val="000000"/>
                  </a:outerShdw>
                </a:effectLst>
                <a:latin typeface="+mj-lt"/>
              </a:rPr>
              <a:t>Charge asymmetries </a:t>
            </a:r>
            <a:endParaRPr lang="en-US" sz="3200" dirty="0">
              <a:effectLst>
                <a:outerShdw blurRad="50800" dist="38100" dir="2700000" algn="tl" rotWithShape="0">
                  <a:srgbClr val="000000"/>
                </a:outerShdw>
              </a:effectLst>
              <a:latin typeface="+mj-lt"/>
            </a:endParaRPr>
          </a:p>
        </p:txBody>
      </p:sp>
      <p:sp>
        <p:nvSpPr>
          <p:cNvPr id="8"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sp>
        <p:nvSpPr>
          <p:cNvPr id="9" name="TextBox 8"/>
          <p:cNvSpPr txBox="1"/>
          <p:nvPr/>
        </p:nvSpPr>
        <p:spPr>
          <a:xfrm>
            <a:off x="5238099" y="914400"/>
            <a:ext cx="1924701" cy="369332"/>
          </a:xfrm>
          <a:prstGeom prst="rect">
            <a:avLst/>
          </a:prstGeom>
          <a:noFill/>
        </p:spPr>
        <p:txBody>
          <a:bodyPr wrap="none" rtlCol="0">
            <a:spAutoFit/>
          </a:bodyPr>
          <a:lstStyle/>
          <a:p>
            <a:r>
              <a:rPr lang="en-US" dirty="0" smtClean="0"/>
              <a:t>V. </a:t>
            </a:r>
            <a:r>
              <a:rPr lang="en-US" dirty="0" err="1" smtClean="0"/>
              <a:t>Guzey</a:t>
            </a:r>
            <a:r>
              <a:rPr lang="en-US" dirty="0" smtClean="0"/>
              <a:t>, 2009</a:t>
            </a:r>
            <a:endParaRPr lang="en-US" dirty="0"/>
          </a:p>
        </p:txBody>
      </p:sp>
      <p:sp>
        <p:nvSpPr>
          <p:cNvPr id="10" name="TextBox 9"/>
          <p:cNvSpPr txBox="1"/>
          <p:nvPr/>
        </p:nvSpPr>
        <p:spPr>
          <a:xfrm>
            <a:off x="4343400" y="1828800"/>
            <a:ext cx="4506362" cy="1231106"/>
          </a:xfrm>
          <a:prstGeom prst="rect">
            <a:avLst/>
          </a:prstGeom>
          <a:noFill/>
        </p:spPr>
        <p:txBody>
          <a:bodyPr wrap="none" rtlCol="0">
            <a:spAutoFit/>
          </a:bodyPr>
          <a:lstStyle/>
          <a:p>
            <a:pPr>
              <a:buFont typeface="Symbol" pitchFamily="-65" charset="2"/>
              <a:buChar char=""/>
            </a:pPr>
            <a:r>
              <a:rPr lang="en-US" dirty="0" smtClean="0"/>
              <a:t> Significant differences for σ</a:t>
            </a:r>
            <a:r>
              <a:rPr lang="en-US" baseline="-25000" dirty="0" smtClean="0"/>
              <a:t>UU</a:t>
            </a:r>
            <a:r>
              <a:rPr lang="en-US" dirty="0" smtClean="0"/>
              <a:t> / σ</a:t>
            </a:r>
            <a:r>
              <a:rPr lang="en-US" baseline="-25000" dirty="0" smtClean="0"/>
              <a:t>LU </a:t>
            </a:r>
            <a:endParaRPr lang="en-US" dirty="0" smtClean="0"/>
          </a:p>
          <a:p>
            <a:pPr>
              <a:buFont typeface="Symbol" pitchFamily="-65" charset="2"/>
              <a:buChar char=""/>
            </a:pPr>
            <a:endParaRPr lang="en-US" dirty="0" smtClean="0"/>
          </a:p>
          <a:p>
            <a:pPr>
              <a:buFont typeface="Symbol" pitchFamily="-65" charset="2"/>
              <a:buChar char=""/>
            </a:pPr>
            <a:r>
              <a:rPr lang="en-US" dirty="0" smtClean="0"/>
              <a:t> Differences σ</a:t>
            </a:r>
            <a:r>
              <a:rPr lang="en-US" baseline="-25000" dirty="0" smtClean="0"/>
              <a:t>LU</a:t>
            </a:r>
            <a:r>
              <a:rPr lang="en-US" dirty="0" smtClean="0"/>
              <a:t> and σ</a:t>
            </a:r>
            <a:r>
              <a:rPr lang="en-US" baseline="-25000" dirty="0" smtClean="0"/>
              <a:t>UL</a:t>
            </a:r>
            <a:r>
              <a:rPr lang="en-US" dirty="0" smtClean="0"/>
              <a:t> small – </a:t>
            </a:r>
          </a:p>
          <a:p>
            <a:r>
              <a:rPr lang="en-US" dirty="0" smtClean="0"/>
              <a:t>    model only includes GPD </a:t>
            </a:r>
            <a:r>
              <a:rPr lang="en-US" sz="2000" dirty="0" smtClean="0">
                <a:solidFill>
                  <a:srgbClr val="FFFF00"/>
                </a:solidFill>
                <a:latin typeface="Times New Roman"/>
                <a:cs typeface="Times New Roman"/>
              </a:rPr>
              <a:t>E, H</a:t>
            </a:r>
            <a:endParaRPr lang="en-US" sz="2000" dirty="0">
              <a:solidFill>
                <a:srgbClr val="FFFF00"/>
              </a:solidFill>
              <a:latin typeface="Times New Roman"/>
              <a:cs typeface="Times New Roman"/>
            </a:endParaRPr>
          </a:p>
        </p:txBody>
      </p:sp>
      <p:sp>
        <p:nvSpPr>
          <p:cNvPr id="11" name="Date Placeholder 10"/>
          <p:cNvSpPr>
            <a:spLocks noGrp="1"/>
          </p:cNvSpPr>
          <p:nvPr>
            <p:ph type="dt" sz="half" idx="10"/>
          </p:nvPr>
        </p:nvSpPr>
        <p:spPr/>
        <p:txBody>
          <a:bodyPr/>
          <a:lstStyle/>
          <a:p>
            <a:pPr>
              <a:defRPr/>
            </a:pPr>
            <a:r>
              <a:rPr lang="en-US" smtClean="0"/>
              <a:t>3/25/09</a:t>
            </a:r>
            <a:endParaRPr lang="en-US"/>
          </a:p>
        </p:txBody>
      </p:sp>
      <p:sp>
        <p:nvSpPr>
          <p:cNvPr id="12" name="Slide Number Placeholder 11"/>
          <p:cNvSpPr>
            <a:spLocks noGrp="1"/>
          </p:cNvSpPr>
          <p:nvPr>
            <p:ph type="sldNum" sz="quarter" idx="12"/>
          </p:nvPr>
        </p:nvSpPr>
        <p:spPr/>
        <p:txBody>
          <a:bodyPr/>
          <a:lstStyle/>
          <a:p>
            <a:pPr>
              <a:defRPr/>
            </a:pPr>
            <a:fld id="{047E1535-49FE-5E47-89C7-76CCF1E19C97}" type="slidenum">
              <a:rPr lang="en-US" smtClean="0"/>
              <a:pPr>
                <a:defRPr/>
              </a:pPr>
              <a:t>25</a:t>
            </a:fld>
            <a:endParaRPr lang="en-US"/>
          </a:p>
        </p:txBody>
      </p:sp>
      <p:sp>
        <p:nvSpPr>
          <p:cNvPr id="13" name="Footer Placeholder 12"/>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Rectangle 26"/>
          <p:cNvSpPr/>
          <p:nvPr/>
        </p:nvSpPr>
        <p:spPr bwMode="auto">
          <a:xfrm>
            <a:off x="457200" y="1201326"/>
            <a:ext cx="8610600" cy="5275674"/>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charset="0"/>
              </a:rPr>
              <a:t>0.5</a:t>
            </a:r>
            <a:endParaRPr kumimoji="0" lang="en-US" sz="1800" b="0" i="0" u="none" strike="noStrike" cap="none" normalizeH="0" baseline="0" dirty="0">
              <a:ln>
                <a:noFill/>
              </a:ln>
              <a:solidFill>
                <a:schemeClr val="tx1"/>
              </a:solidFill>
              <a:effectLst/>
              <a:latin typeface="Verdana" charset="0"/>
            </a:endParaRPr>
          </a:p>
        </p:txBody>
      </p:sp>
      <p:sp>
        <p:nvSpPr>
          <p:cNvPr id="8" name="TextBox 7"/>
          <p:cNvSpPr txBox="1"/>
          <p:nvPr/>
        </p:nvSpPr>
        <p:spPr>
          <a:xfrm>
            <a:off x="304800" y="152400"/>
            <a:ext cx="8480857" cy="523220"/>
          </a:xfrm>
          <a:prstGeom prst="rect">
            <a:avLst/>
          </a:prstGeom>
          <a:noFill/>
        </p:spPr>
        <p:txBody>
          <a:bodyPr wrap="none" rtlCol="0">
            <a:spAutoFit/>
          </a:bodyPr>
          <a:lstStyle/>
          <a:p>
            <a:r>
              <a:rPr lang="en-US" sz="2800" dirty="0" smtClean="0">
                <a:effectLst>
                  <a:outerShdw blurRad="50800" dist="38100" dir="2700000" algn="tl" rotWithShape="0">
                    <a:srgbClr val="000000"/>
                  </a:outerShdw>
                </a:effectLst>
                <a:latin typeface="+mj-lt"/>
              </a:rPr>
              <a:t>Projected Charge Asymmetries – Target </a:t>
            </a:r>
            <a:r>
              <a:rPr lang="en-US" sz="2800" dirty="0" err="1" smtClean="0">
                <a:effectLst>
                  <a:outerShdw blurRad="50800" dist="38100" dir="2700000" algn="tl" rotWithShape="0">
                    <a:srgbClr val="000000"/>
                  </a:outerShdw>
                </a:effectLst>
                <a:latin typeface="+mj-lt"/>
              </a:rPr>
              <a:t>unpolarized</a:t>
            </a:r>
            <a:r>
              <a:rPr lang="en-US" sz="2800" dirty="0" smtClean="0">
                <a:effectLst>
                  <a:outerShdw blurRad="50800" dist="38100" dir="2700000" algn="tl" rotWithShape="0">
                    <a:srgbClr val="000000"/>
                  </a:outerShdw>
                </a:effectLst>
                <a:latin typeface="+mj-lt"/>
              </a:rPr>
              <a:t> </a:t>
            </a:r>
            <a:endParaRPr lang="en-US" sz="2800" dirty="0">
              <a:effectLst>
                <a:outerShdw blurRad="50800" dist="38100" dir="2700000" algn="tl" rotWithShape="0">
                  <a:srgbClr val="000000"/>
                </a:outerShdw>
              </a:effectLst>
              <a:latin typeface="+mj-lt"/>
            </a:endParaRPr>
          </a:p>
        </p:txBody>
      </p:sp>
      <p:sp>
        <p:nvSpPr>
          <p:cNvPr id="9"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pic>
        <p:nvPicPr>
          <p:cNvPr id="14" name="Picture 13"/>
          <p:cNvPicPr>
            <a:picLocks noChangeAspect="1"/>
          </p:cNvPicPr>
          <p:nvPr/>
        </p:nvPicPr>
        <mc:AlternateContent>
          <mc:Choice xmlns:ma="http://schemas.microsoft.com/office/mac/drawingml/2008/main" Requires="ma">
            <p:blipFill>
              <a:blip r:embed="rId2"/>
              <a:srcRect l="12745" t="27272" r="7843" b="28031"/>
              <a:stretch>
                <a:fillRect/>
              </a:stretch>
            </p:blipFill>
          </mc:Choice>
          <mc:Fallback>
            <p:blipFill>
              <a:blip r:embed="rId3"/>
              <a:srcRect l="12745" t="27272" r="7843" b="28031"/>
              <a:stretch>
                <a:fillRect/>
              </a:stretch>
            </p:blipFill>
          </mc:Fallback>
        </mc:AlternateContent>
        <p:spPr>
          <a:xfrm>
            <a:off x="5105400" y="1201326"/>
            <a:ext cx="3686014" cy="2684874"/>
          </a:xfrm>
          <a:prstGeom prst="rect">
            <a:avLst/>
          </a:prstGeom>
          <a:noFill/>
        </p:spPr>
      </p:pic>
      <p:pic>
        <p:nvPicPr>
          <p:cNvPr id="15" name="Picture 14"/>
          <p:cNvPicPr>
            <a:picLocks noChangeAspect="1"/>
          </p:cNvPicPr>
          <p:nvPr/>
        </p:nvPicPr>
        <mc:AlternateContent>
          <mc:Choice xmlns:ma="http://schemas.microsoft.com/office/mac/drawingml/2008/main" Requires="ma">
            <p:blipFill>
              <a:blip r:embed="rId4"/>
              <a:srcRect l="13725" t="27907" r="7843" b="27713"/>
              <a:stretch>
                <a:fillRect/>
              </a:stretch>
            </p:blipFill>
          </mc:Choice>
          <mc:Fallback>
            <p:blipFill>
              <a:blip r:embed="rId5"/>
              <a:srcRect l="13725" t="27907" r="7843" b="27713"/>
              <a:stretch>
                <a:fillRect/>
              </a:stretch>
            </p:blipFill>
          </mc:Fallback>
        </mc:AlternateContent>
        <p:spPr>
          <a:xfrm>
            <a:off x="2667000" y="3885795"/>
            <a:ext cx="3642663" cy="2667405"/>
          </a:xfrm>
          <a:prstGeom prst="rect">
            <a:avLst/>
          </a:prstGeom>
          <a:noFill/>
        </p:spPr>
      </p:pic>
      <p:pic>
        <p:nvPicPr>
          <p:cNvPr id="13" name="Picture 12"/>
          <p:cNvPicPr>
            <a:picLocks noChangeAspect="1"/>
          </p:cNvPicPr>
          <p:nvPr/>
        </p:nvPicPr>
        <mc:AlternateContent>
          <mc:Choice xmlns:ma="http://schemas.microsoft.com/office/mac/drawingml/2008/main" Requires="ma">
            <p:blipFill>
              <a:blip r:embed="rId6"/>
              <a:srcRect l="11765" t="50047" r="8823" b="2805"/>
              <a:stretch>
                <a:fillRect/>
              </a:stretch>
            </p:blipFill>
          </mc:Choice>
          <mc:Fallback>
            <p:blipFill>
              <a:blip r:embed="rId7"/>
              <a:srcRect l="11765" t="50047" r="8823" b="2805"/>
              <a:stretch>
                <a:fillRect/>
              </a:stretch>
            </p:blipFill>
          </mc:Fallback>
        </mc:AlternateContent>
        <p:spPr>
          <a:xfrm>
            <a:off x="1054586" y="1125126"/>
            <a:ext cx="3593614" cy="2761074"/>
          </a:xfrm>
          <a:prstGeom prst="rect">
            <a:avLst/>
          </a:prstGeom>
          <a:noFill/>
        </p:spPr>
      </p:pic>
      <p:pic>
        <p:nvPicPr>
          <p:cNvPr id="21" name="Picture 20"/>
          <p:cNvPicPr>
            <a:picLocks noChangeAspect="1"/>
          </p:cNvPicPr>
          <p:nvPr/>
        </p:nvPicPr>
        <mc:AlternateContent>
          <mc:Choice xmlns:ma="http://schemas.microsoft.com/office/mac/drawingml/2008/main" Requires="ma">
            <p:blipFill>
              <a:blip r:embed="rId8"/>
              <a:srcRect l="53782" t="60560" r="24370" b="34933"/>
              <a:stretch>
                <a:fillRect/>
              </a:stretch>
            </p:blipFill>
          </mc:Choice>
          <mc:Fallback>
            <p:blipFill>
              <a:blip r:embed="rId9"/>
              <a:srcRect l="53782" t="60560" r="24370" b="34933"/>
              <a:stretch>
                <a:fillRect/>
              </a:stretch>
            </p:blipFill>
          </mc:Fallback>
        </mc:AlternateContent>
        <p:spPr>
          <a:xfrm>
            <a:off x="3511031" y="5410200"/>
            <a:ext cx="1981199" cy="304800"/>
          </a:xfrm>
          <a:prstGeom prst="rect">
            <a:avLst/>
          </a:prstGeom>
          <a:ln>
            <a:solidFill>
              <a:schemeClr val="accent4">
                <a:lumMod val="10000"/>
              </a:schemeClr>
            </a:solidFill>
          </a:ln>
        </p:spPr>
      </p:pic>
      <p:pic>
        <p:nvPicPr>
          <p:cNvPr id="22" name="Picture 21"/>
          <p:cNvPicPr>
            <a:picLocks noChangeAspect="1"/>
          </p:cNvPicPr>
          <p:nvPr/>
        </p:nvPicPr>
        <mc:AlternateContent>
          <mc:Choice xmlns:ma="http://schemas.microsoft.com/office/mac/drawingml/2008/main" Requires="ma">
            <p:blipFill>
              <a:blip r:embed="rId8"/>
              <a:srcRect l="56302" t="54927" r="36135" b="39440"/>
              <a:stretch>
                <a:fillRect/>
              </a:stretch>
            </p:blipFill>
          </mc:Choice>
          <mc:Fallback>
            <p:blipFill>
              <a:blip r:embed="rId9"/>
              <a:srcRect l="56302" t="54927" r="36135" b="39440"/>
              <a:stretch>
                <a:fillRect/>
              </a:stretch>
            </p:blipFill>
          </mc:Fallback>
        </mc:AlternateContent>
        <p:spPr>
          <a:xfrm>
            <a:off x="6858000" y="2514600"/>
            <a:ext cx="685800" cy="381000"/>
          </a:xfrm>
          <a:prstGeom prst="rect">
            <a:avLst/>
          </a:prstGeom>
          <a:ln>
            <a:solidFill>
              <a:srgbClr val="0000FF"/>
            </a:solidFill>
          </a:ln>
        </p:spPr>
      </p:pic>
      <p:sp>
        <p:nvSpPr>
          <p:cNvPr id="28" name="TextBox 27"/>
          <p:cNvSpPr txBox="1"/>
          <p:nvPr/>
        </p:nvSpPr>
        <p:spPr>
          <a:xfrm>
            <a:off x="6076299" y="849868"/>
            <a:ext cx="1924701" cy="369332"/>
          </a:xfrm>
          <a:prstGeom prst="rect">
            <a:avLst/>
          </a:prstGeom>
          <a:noFill/>
        </p:spPr>
        <p:txBody>
          <a:bodyPr wrap="none" rtlCol="0">
            <a:spAutoFit/>
          </a:bodyPr>
          <a:lstStyle/>
          <a:p>
            <a:r>
              <a:rPr lang="en-US" dirty="0" smtClean="0"/>
              <a:t>V. </a:t>
            </a:r>
            <a:r>
              <a:rPr lang="en-US" dirty="0" err="1" smtClean="0"/>
              <a:t>Guzey</a:t>
            </a:r>
            <a:r>
              <a:rPr lang="en-US" dirty="0" smtClean="0"/>
              <a:t>, 2009</a:t>
            </a:r>
            <a:endParaRPr lang="en-US" dirty="0"/>
          </a:p>
        </p:txBody>
      </p:sp>
      <p:sp>
        <p:nvSpPr>
          <p:cNvPr id="32" name="Date Placeholder 31"/>
          <p:cNvSpPr>
            <a:spLocks noGrp="1"/>
          </p:cNvSpPr>
          <p:nvPr>
            <p:ph type="dt" sz="half" idx="10"/>
          </p:nvPr>
        </p:nvSpPr>
        <p:spPr/>
        <p:txBody>
          <a:bodyPr/>
          <a:lstStyle/>
          <a:p>
            <a:pPr>
              <a:defRPr/>
            </a:pPr>
            <a:r>
              <a:rPr lang="en-US" smtClean="0"/>
              <a:t>3/25/09</a:t>
            </a:r>
            <a:endParaRPr lang="en-US"/>
          </a:p>
        </p:txBody>
      </p:sp>
      <p:sp>
        <p:nvSpPr>
          <p:cNvPr id="33" name="Slide Number Placeholder 32"/>
          <p:cNvSpPr>
            <a:spLocks noGrp="1"/>
          </p:cNvSpPr>
          <p:nvPr>
            <p:ph type="sldNum" sz="quarter" idx="12"/>
          </p:nvPr>
        </p:nvSpPr>
        <p:spPr/>
        <p:txBody>
          <a:bodyPr/>
          <a:lstStyle/>
          <a:p>
            <a:pPr>
              <a:defRPr/>
            </a:pPr>
            <a:fld id="{047E1535-49FE-5E47-89C7-76CCF1E19C97}" type="slidenum">
              <a:rPr lang="en-US" smtClean="0"/>
              <a:pPr>
                <a:defRPr/>
              </a:pPr>
              <a:t>26</a:t>
            </a:fld>
            <a:endParaRPr lang="en-US"/>
          </a:p>
        </p:txBody>
      </p:sp>
      <p:sp>
        <p:nvSpPr>
          <p:cNvPr id="34" name="Footer Placeholder 33"/>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mc:AlternateContent>
          <mc:Choice xmlns:ma="http://schemas.microsoft.com/office/mac/drawingml/2008/main" Requires="ma">
            <p:blipFill>
              <a:blip r:embed="rId2"/>
              <a:srcRect l="13725" t="25758" r="7843" b="28030"/>
              <a:stretch>
                <a:fillRect/>
              </a:stretch>
            </p:blipFill>
          </mc:Choice>
          <mc:Fallback>
            <p:blipFill>
              <a:blip r:embed="rId3"/>
              <a:srcRect l="13725" t="25758" r="7843" b="28030"/>
              <a:stretch>
                <a:fillRect/>
              </a:stretch>
            </p:blipFill>
          </mc:Fallback>
        </mc:AlternateContent>
        <p:spPr>
          <a:xfrm>
            <a:off x="457200" y="1375410"/>
            <a:ext cx="3692577" cy="2815590"/>
          </a:xfrm>
          <a:prstGeom prst="rect">
            <a:avLst/>
          </a:prstGeom>
          <a:solidFill>
            <a:srgbClr val="FFFFFF"/>
          </a:solidFill>
        </p:spPr>
      </p:pic>
      <p:sp>
        <p:nvSpPr>
          <p:cNvPr id="9" name="TextBox 8"/>
          <p:cNvSpPr txBox="1"/>
          <p:nvPr/>
        </p:nvSpPr>
        <p:spPr>
          <a:xfrm>
            <a:off x="304800" y="152400"/>
            <a:ext cx="8081459" cy="523220"/>
          </a:xfrm>
          <a:prstGeom prst="rect">
            <a:avLst/>
          </a:prstGeom>
          <a:noFill/>
        </p:spPr>
        <p:txBody>
          <a:bodyPr wrap="none" rtlCol="0">
            <a:spAutoFit/>
          </a:bodyPr>
          <a:lstStyle/>
          <a:p>
            <a:r>
              <a:rPr lang="en-US" sz="2800" dirty="0" smtClean="0">
                <a:effectLst>
                  <a:outerShdw blurRad="50800" dist="38100" dir="2700000" algn="tl" rotWithShape="0">
                    <a:srgbClr val="000000"/>
                  </a:outerShdw>
                </a:effectLst>
                <a:latin typeface="+mj-lt"/>
              </a:rPr>
              <a:t>Projected Charge Asymmetries – Target polarized </a:t>
            </a:r>
            <a:endParaRPr lang="en-US" sz="2800" dirty="0">
              <a:effectLst>
                <a:outerShdw blurRad="50800" dist="38100" dir="2700000" algn="tl" rotWithShape="0">
                  <a:srgbClr val="000000"/>
                </a:outerShdw>
              </a:effectLst>
              <a:latin typeface="+mj-lt"/>
            </a:endParaRPr>
          </a:p>
        </p:txBody>
      </p:sp>
      <p:sp>
        <p:nvSpPr>
          <p:cNvPr id="10"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pic>
        <p:nvPicPr>
          <p:cNvPr id="11" name="Picture 10"/>
          <p:cNvPicPr>
            <a:picLocks noChangeAspect="1"/>
          </p:cNvPicPr>
          <p:nvPr/>
        </p:nvPicPr>
        <mc:AlternateContent xmlns:ma="http://schemas.microsoft.com/office/mac/drawingml/2008/main">
          <mc:Choice Requires="ma">
            <p:blipFill>
              <a:blip r:embed="rId4"/>
              <a:srcRect l="52015" t="63083" r="24477" b="3109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52015" t="63083" r="24477" b="31094"/>
              <a:stretch>
                <a:fillRect/>
              </a:stretch>
            </p:blipFill>
          </mc:Fallback>
        </mc:AlternateContent>
        <p:spPr>
          <a:xfrm>
            <a:off x="1956858" y="3357685"/>
            <a:ext cx="1624542" cy="299915"/>
          </a:xfrm>
          <a:prstGeom prst="rect">
            <a:avLst/>
          </a:prstGeom>
          <a:ln>
            <a:solidFill>
              <a:srgbClr val="FFFFFF"/>
            </a:solidFill>
          </a:ln>
          <a:scene3d>
            <a:camera prst="orthographicFront"/>
            <a:lightRig rig="threePt" dir="t">
              <a:rot lat="0" lon="0" rev="0"/>
            </a:lightRig>
          </a:scene3d>
          <a:sp3d extrusionH="57150">
            <a:bevelT w="0" h="0"/>
            <a:extrusionClr>
              <a:schemeClr val="accent4">
                <a:lumMod val="10000"/>
              </a:schemeClr>
            </a:extrusionClr>
            <a:contourClr>
              <a:schemeClr val="tx1"/>
            </a:contourClr>
          </a:sp3d>
        </p:spPr>
      </p:pic>
      <p:sp>
        <p:nvSpPr>
          <p:cNvPr id="17" name="Date Placeholder 16"/>
          <p:cNvSpPr>
            <a:spLocks noGrp="1"/>
          </p:cNvSpPr>
          <p:nvPr>
            <p:ph type="dt" sz="half" idx="10"/>
          </p:nvPr>
        </p:nvSpPr>
        <p:spPr/>
        <p:txBody>
          <a:bodyPr/>
          <a:lstStyle/>
          <a:p>
            <a:pPr>
              <a:defRPr/>
            </a:pPr>
            <a:r>
              <a:rPr lang="en-US" smtClean="0"/>
              <a:t>3/25/09</a:t>
            </a:r>
            <a:endParaRPr lang="en-US"/>
          </a:p>
        </p:txBody>
      </p:sp>
      <p:sp>
        <p:nvSpPr>
          <p:cNvPr id="18" name="Slide Number Placeholder 17"/>
          <p:cNvSpPr>
            <a:spLocks noGrp="1"/>
          </p:cNvSpPr>
          <p:nvPr>
            <p:ph type="sldNum" sz="quarter" idx="12"/>
          </p:nvPr>
        </p:nvSpPr>
        <p:spPr/>
        <p:txBody>
          <a:bodyPr/>
          <a:lstStyle/>
          <a:p>
            <a:pPr>
              <a:defRPr/>
            </a:pPr>
            <a:fld id="{047E1535-49FE-5E47-89C7-76CCF1E19C97}" type="slidenum">
              <a:rPr lang="en-US" smtClean="0"/>
              <a:pPr>
                <a:defRPr/>
              </a:pPr>
              <a:t>27</a:t>
            </a:fld>
            <a:endParaRPr lang="en-US"/>
          </a:p>
        </p:txBody>
      </p:sp>
      <p:sp>
        <p:nvSpPr>
          <p:cNvPr id="19" name="Footer Placeholder 18"/>
          <p:cNvSpPr>
            <a:spLocks noGrp="1"/>
          </p:cNvSpPr>
          <p:nvPr>
            <p:ph type="ftr" sz="quarter" idx="11"/>
          </p:nvPr>
        </p:nvSpPr>
        <p:spPr/>
        <p:txBody>
          <a:bodyPr/>
          <a:lstStyle/>
          <a:p>
            <a:pPr>
              <a:defRPr/>
            </a:pPr>
            <a:r>
              <a:rPr lang="en-US" smtClean="0"/>
              <a:t>Volker Burkert, Workshop on Positrons at JLab</a:t>
            </a:r>
            <a:endParaRPr lang="en-US"/>
          </a:p>
        </p:txBody>
      </p:sp>
      <p:pic>
        <p:nvPicPr>
          <p:cNvPr id="20" name="Picture 19"/>
          <p:cNvPicPr>
            <a:picLocks noChangeAspect="1"/>
          </p:cNvPicPr>
          <p:nvPr/>
        </p:nvPicPr>
        <mc:AlternateContent>
          <mc:Choice xmlns:ma="http://schemas.microsoft.com/office/mac/drawingml/2008/main" Requires="ma">
            <p:blipFill>
              <a:blip r:embed="rId6"/>
              <a:srcRect l="12452" t="21831" r="8893" b="27309"/>
              <a:stretch>
                <a:fillRect/>
              </a:stretch>
            </p:blipFill>
          </mc:Choice>
          <mc:Fallback>
            <p:blipFill>
              <a:blip r:embed="rId7"/>
              <a:srcRect l="12452" t="21831" r="8893" b="27309"/>
              <a:stretch>
                <a:fillRect/>
              </a:stretch>
            </p:blipFill>
          </mc:Fallback>
        </mc:AlternateContent>
        <p:spPr>
          <a:xfrm>
            <a:off x="4419600" y="2590800"/>
            <a:ext cx="4097686" cy="3429000"/>
          </a:xfrm>
          <a:prstGeom prst="rect">
            <a:avLst/>
          </a:prstGeom>
          <a:solidFill>
            <a:srgbClr val="FFFFFF"/>
          </a:solidFill>
        </p:spPr>
      </p:pic>
      <p:pic>
        <p:nvPicPr>
          <p:cNvPr id="21" name="Picture 20"/>
          <p:cNvPicPr>
            <a:picLocks noChangeAspect="1"/>
          </p:cNvPicPr>
          <p:nvPr/>
        </p:nvPicPr>
        <mc:AlternateContent xmlns:ma="http://schemas.microsoft.com/office/mac/drawingml/2008/main">
          <mc:Choice Requires="ma">
            <p:blipFill>
              <a:blip r:embed="rId4"/>
              <a:srcRect l="52015" t="68130" b="2808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52015" t="68130" b="28084"/>
              <a:stretch>
                <a:fillRect/>
              </a:stretch>
            </p:blipFill>
          </mc:Fallback>
        </mc:AlternateContent>
        <p:spPr>
          <a:xfrm>
            <a:off x="4495800" y="2691228"/>
            <a:ext cx="3888551" cy="228600"/>
          </a:xfrm>
          <a:prstGeom prst="rect">
            <a:avLst/>
          </a:prstGeom>
          <a:ln>
            <a:solidFill>
              <a:srgbClr val="FFFFFF"/>
            </a:solidFill>
          </a:ln>
          <a:scene3d>
            <a:camera prst="orthographicFront"/>
            <a:lightRig rig="threePt" dir="t">
              <a:rot lat="0" lon="0" rev="0"/>
            </a:lightRig>
          </a:scene3d>
          <a:sp3d extrusionH="57150">
            <a:bevelT w="0" h="0"/>
            <a:extrusionClr>
              <a:schemeClr val="accent4">
                <a:lumMod val="10000"/>
              </a:schemeClr>
            </a:extrusionClr>
            <a:contourClr>
              <a:schemeClr val="tx1"/>
            </a:contourClr>
          </a:sp3d>
        </p:spPr>
      </p:pic>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Box 14"/>
          <p:cNvSpPr txBox="1"/>
          <p:nvPr/>
        </p:nvSpPr>
        <p:spPr>
          <a:xfrm>
            <a:off x="2209800" y="115669"/>
            <a:ext cx="5381777" cy="646331"/>
          </a:xfrm>
          <a:prstGeom prst="rect">
            <a:avLst/>
          </a:prstGeom>
          <a:noFill/>
        </p:spPr>
        <p:txBody>
          <a:bodyPr wrap="none" rtlCol="0">
            <a:spAutoFit/>
          </a:bodyPr>
          <a:lstStyle/>
          <a:p>
            <a:r>
              <a:rPr lang="en-US" sz="3600" dirty="0" smtClean="0">
                <a:effectLst>
                  <a:outerShdw blurRad="50800" dist="38100" dir="2700000" algn="tl" rotWithShape="0">
                    <a:srgbClr val="000000"/>
                  </a:outerShdw>
                </a:effectLst>
              </a:rPr>
              <a:t>Summary/Conclusions</a:t>
            </a:r>
            <a:endParaRPr lang="en-US" sz="3600" dirty="0">
              <a:effectLst>
                <a:outerShdw blurRad="50800" dist="38100" dir="2700000" algn="tl" rotWithShape="0">
                  <a:srgbClr val="000000"/>
                </a:outerShdw>
              </a:effectLst>
            </a:endParaRPr>
          </a:p>
        </p:txBody>
      </p:sp>
      <p:sp>
        <p:nvSpPr>
          <p:cNvPr id="16"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sp>
        <p:nvSpPr>
          <p:cNvPr id="17" name="TextBox 16"/>
          <p:cNvSpPr txBox="1"/>
          <p:nvPr/>
        </p:nvSpPr>
        <p:spPr>
          <a:xfrm>
            <a:off x="762000" y="941486"/>
            <a:ext cx="7696200" cy="5632312"/>
          </a:xfrm>
          <a:prstGeom prst="rect">
            <a:avLst/>
          </a:prstGeom>
          <a:noFill/>
        </p:spPr>
        <p:txBody>
          <a:bodyPr wrap="square" rtlCol="0">
            <a:spAutoFit/>
          </a:bodyPr>
          <a:lstStyle/>
          <a:p>
            <a:r>
              <a:rPr lang="en-US" dirty="0" smtClean="0"/>
              <a:t>DVCS is a crucial part of the JLab physics program at 12 GeV </a:t>
            </a:r>
          </a:p>
          <a:p>
            <a:r>
              <a:rPr lang="en-US" dirty="0" smtClean="0"/>
              <a:t>It provides cleanest access to the GPDs and is the basis for the 3D imaging of the nucleon. </a:t>
            </a:r>
          </a:p>
          <a:p>
            <a:endParaRPr lang="en-US" dirty="0" smtClean="0"/>
          </a:p>
          <a:p>
            <a:r>
              <a:rPr lang="en-US" dirty="0" smtClean="0"/>
              <a:t>Polarized electron beams on </a:t>
            </a:r>
            <a:r>
              <a:rPr lang="en-US" dirty="0" err="1" smtClean="0"/>
              <a:t>unpolarized</a:t>
            </a:r>
            <a:r>
              <a:rPr lang="en-US" dirty="0" smtClean="0"/>
              <a:t> and polarized proton and neutron targets allow access to various combinations of GPDs in the measured cross sections</a:t>
            </a:r>
          </a:p>
          <a:p>
            <a:endParaRPr lang="en-US" dirty="0" smtClean="0"/>
          </a:p>
          <a:p>
            <a:r>
              <a:rPr lang="en-US" dirty="0" smtClean="0">
                <a:solidFill>
                  <a:srgbClr val="FFFF00"/>
                </a:solidFill>
              </a:rPr>
              <a:t>Positron beams </a:t>
            </a:r>
            <a:r>
              <a:rPr lang="en-US" dirty="0" smtClean="0"/>
              <a:t>of the same energy as electrons will significantly enhance the GPD program by allowing the separation of different combination of GPDs in the charge dependent terms of the cross section.</a:t>
            </a:r>
          </a:p>
          <a:p>
            <a:endParaRPr lang="en-US" dirty="0" smtClean="0"/>
          </a:p>
          <a:p>
            <a:r>
              <a:rPr lang="en-US" dirty="0" smtClean="0">
                <a:solidFill>
                  <a:srgbClr val="FFFF00"/>
                </a:solidFill>
              </a:rPr>
              <a:t>Polarized positrons</a:t>
            </a:r>
            <a:r>
              <a:rPr lang="en-US" dirty="0" smtClean="0"/>
              <a:t> will allow to make the maximum out of the DVCS program.  </a:t>
            </a:r>
          </a:p>
          <a:p>
            <a:endParaRPr lang="en-US" dirty="0" smtClean="0"/>
          </a:p>
          <a:p>
            <a:r>
              <a:rPr lang="en-US" dirty="0" smtClean="0">
                <a:solidFill>
                  <a:srgbClr val="FFFF00"/>
                </a:solidFill>
              </a:rPr>
              <a:t>A positron current </a:t>
            </a:r>
            <a:r>
              <a:rPr lang="en-US" dirty="0" smtClean="0"/>
              <a:t>of</a:t>
            </a:r>
            <a:r>
              <a:rPr lang="en-US" dirty="0" smtClean="0"/>
              <a:t> </a:t>
            </a:r>
            <a:r>
              <a:rPr lang="en-US" dirty="0" smtClean="0">
                <a:solidFill>
                  <a:srgbClr val="FFFF00"/>
                </a:solidFill>
              </a:rPr>
              <a:t>8nA</a:t>
            </a:r>
            <a:r>
              <a:rPr lang="en-US" dirty="0" smtClean="0"/>
              <a:t> </a:t>
            </a:r>
            <a:r>
              <a:rPr lang="en-US" dirty="0" smtClean="0"/>
              <a:t>is required for a minimal program with CLAS12, a current of </a:t>
            </a:r>
            <a:r>
              <a:rPr lang="en-US" dirty="0" smtClean="0">
                <a:solidFill>
                  <a:srgbClr val="FFFF00"/>
                </a:solidFill>
              </a:rPr>
              <a:t>20-40</a:t>
            </a:r>
            <a:r>
              <a:rPr lang="en-US" dirty="0" smtClean="0"/>
              <a:t>nA would be ideal. </a:t>
            </a:r>
            <a:r>
              <a:rPr lang="en-US" dirty="0" smtClean="0"/>
              <a:t> </a:t>
            </a:r>
          </a:p>
          <a:p>
            <a:endParaRPr lang="en-US" dirty="0" smtClean="0"/>
          </a:p>
          <a:p>
            <a:r>
              <a:rPr lang="en-US" dirty="0" smtClean="0"/>
              <a:t>Physics with positrons in other Halls requires currents </a:t>
            </a:r>
            <a:r>
              <a:rPr lang="en-US" dirty="0" smtClean="0">
                <a:solidFill>
                  <a:srgbClr val="FFFF00"/>
                </a:solidFill>
              </a:rPr>
              <a:t>&gt; 1 μA.</a:t>
            </a:r>
            <a:endParaRPr lang="en-US" dirty="0">
              <a:solidFill>
                <a:srgbClr val="FFFF00"/>
              </a:solidFill>
            </a:endParaRPr>
          </a:p>
        </p:txBody>
      </p:sp>
      <p:sp>
        <p:nvSpPr>
          <p:cNvPr id="18" name="Date Placeholder 7"/>
          <p:cNvSpPr>
            <a:spLocks noGrp="1"/>
          </p:cNvSpPr>
          <p:nvPr>
            <p:ph type="dt" sz="half" idx="10"/>
          </p:nvPr>
        </p:nvSpPr>
        <p:spPr>
          <a:xfrm>
            <a:off x="457200" y="6477000"/>
            <a:ext cx="2133600" cy="457200"/>
          </a:xfrm>
        </p:spPr>
        <p:txBody>
          <a:bodyPr/>
          <a:lstStyle/>
          <a:p>
            <a:pPr>
              <a:defRPr/>
            </a:pPr>
            <a:r>
              <a:rPr lang="en-US" smtClean="0"/>
              <a:t>3/25/09</a:t>
            </a:r>
            <a:endParaRPr lang="en-US"/>
          </a:p>
        </p:txBody>
      </p:sp>
      <p:sp>
        <p:nvSpPr>
          <p:cNvPr id="19" name="Slide Number Placeholder 8"/>
          <p:cNvSpPr>
            <a:spLocks noGrp="1"/>
          </p:cNvSpPr>
          <p:nvPr>
            <p:ph type="sldNum" sz="quarter" idx="12"/>
          </p:nvPr>
        </p:nvSpPr>
        <p:spPr>
          <a:xfrm>
            <a:off x="6934200" y="6477000"/>
            <a:ext cx="2133600" cy="457200"/>
          </a:xfrm>
        </p:spPr>
        <p:txBody>
          <a:bodyPr/>
          <a:lstStyle/>
          <a:p>
            <a:pPr>
              <a:defRPr/>
            </a:pPr>
            <a:fld id="{047E1535-49FE-5E47-89C7-76CCF1E19C97}" type="slidenum">
              <a:rPr lang="en-US" smtClean="0"/>
              <a:pPr>
                <a:defRPr/>
              </a:pPr>
              <a:t>28</a:t>
            </a:fld>
            <a:endParaRPr lang="en-US"/>
          </a:p>
        </p:txBody>
      </p:sp>
      <p:sp>
        <p:nvSpPr>
          <p:cNvPr id="20" name="Footer Placeholder 9"/>
          <p:cNvSpPr>
            <a:spLocks noGrp="1"/>
          </p:cNvSpPr>
          <p:nvPr>
            <p:ph type="ftr" sz="quarter" idx="11"/>
          </p:nvPr>
        </p:nvSpPr>
        <p:spPr>
          <a:xfrm>
            <a:off x="2895600" y="6481763"/>
            <a:ext cx="3810000" cy="376237"/>
          </a:xfrm>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685800"/>
            <a:ext cx="9144000" cy="6172200"/>
          </a:xfrm>
          <a:prstGeom prst="rect">
            <a:avLst/>
          </a:prstGeom>
          <a:solidFill>
            <a:srgbClr val="000000"/>
          </a:solidFill>
          <a:ln w="9525">
            <a:noFill/>
            <a:miter lim="800000"/>
            <a:headEnd/>
            <a:tailEnd/>
          </a:ln>
        </p:spPr>
        <p:txBody>
          <a:bodyPr wrap="none" anchor="ctr">
            <a:prstTxWarp prst="textNoShape">
              <a:avLst/>
            </a:prstTxWarp>
          </a:bodyPr>
          <a:lstStyle/>
          <a:p>
            <a:endParaRPr lang="en-US"/>
          </a:p>
        </p:txBody>
      </p:sp>
      <p:sp>
        <p:nvSpPr>
          <p:cNvPr id="202755" name="Rectangle 3"/>
          <p:cNvSpPr>
            <a:spLocks noGrp="1" noChangeArrowheads="1"/>
          </p:cNvSpPr>
          <p:nvPr>
            <p:ph type="title"/>
          </p:nvPr>
        </p:nvSpPr>
        <p:spPr>
          <a:xfrm>
            <a:off x="-238125" y="0"/>
            <a:ext cx="9607550" cy="736600"/>
          </a:xfrm>
        </p:spPr>
        <p:txBody>
          <a:bodyPr/>
          <a:lstStyle/>
          <a:p>
            <a:pPr eaLnBrk="1" hangingPunct="1">
              <a:defRPr/>
            </a:pPr>
            <a:r>
              <a:rPr lang="en-US" sz="2800">
                <a:solidFill>
                  <a:srgbClr val="FFFF00"/>
                </a:solidFill>
                <a:ea typeface="+mj-ea"/>
                <a:cs typeface="+mj-cs"/>
              </a:rPr>
              <a:t>New Capabilities in Halls A, B, &amp; C, and a New Hall D</a:t>
            </a:r>
          </a:p>
        </p:txBody>
      </p:sp>
      <p:grpSp>
        <p:nvGrpSpPr>
          <p:cNvPr id="2" name="Group 19"/>
          <p:cNvGrpSpPr>
            <a:grpSpLocks/>
          </p:cNvGrpSpPr>
          <p:nvPr/>
        </p:nvGrpSpPr>
        <p:grpSpPr bwMode="auto">
          <a:xfrm>
            <a:off x="401638" y="762000"/>
            <a:ext cx="3789362" cy="2730500"/>
            <a:chOff x="253" y="528"/>
            <a:chExt cx="2387" cy="1720"/>
          </a:xfrm>
        </p:grpSpPr>
        <p:pic>
          <p:nvPicPr>
            <p:cNvPr id="22548" name="Picture 4"/>
            <p:cNvPicPr>
              <a:picLocks noChangeAspect="1" noChangeArrowheads="1"/>
            </p:cNvPicPr>
            <p:nvPr/>
          </p:nvPicPr>
          <p:blipFill>
            <a:blip r:embed="rId3"/>
            <a:srcRect l="8669" b="8859"/>
            <a:stretch>
              <a:fillRect/>
            </a:stretch>
          </p:blipFill>
          <p:spPr bwMode="auto">
            <a:xfrm>
              <a:off x="576" y="528"/>
              <a:ext cx="2023" cy="1286"/>
            </a:xfrm>
            <a:prstGeom prst="rect">
              <a:avLst/>
            </a:prstGeom>
            <a:solidFill>
              <a:schemeClr val="bg1"/>
            </a:solidFill>
            <a:ln w="9525">
              <a:noFill/>
              <a:miter lim="800000"/>
              <a:headEnd/>
              <a:tailEnd/>
            </a:ln>
          </p:spPr>
        </p:pic>
        <p:sp>
          <p:nvSpPr>
            <p:cNvPr id="22549" name="Rectangle 5"/>
            <p:cNvSpPr>
              <a:spLocks noChangeArrowheads="1"/>
            </p:cNvSpPr>
            <p:nvPr/>
          </p:nvSpPr>
          <p:spPr bwMode="auto">
            <a:xfrm>
              <a:off x="576" y="1842"/>
              <a:ext cx="2064" cy="406"/>
            </a:xfrm>
            <a:prstGeom prst="rect">
              <a:avLst/>
            </a:prstGeom>
            <a:noFill/>
            <a:ln w="12700">
              <a:noFill/>
              <a:miter lim="800000"/>
              <a:headEnd/>
              <a:tailEnd/>
            </a:ln>
          </p:spPr>
          <p:txBody>
            <a:bodyPr lIns="90487" tIns="44450" rIns="90487" bIns="44450">
              <a:prstTxWarp prst="textNoShape">
                <a:avLst/>
              </a:prstTxWarp>
              <a:spAutoFit/>
            </a:bodyPr>
            <a:lstStyle/>
            <a:p>
              <a:pPr>
                <a:spcBef>
                  <a:spcPct val="20000"/>
                </a:spcBef>
                <a:buFont typeface="Times" pitchFamily="-65" charset="0"/>
                <a:buNone/>
              </a:pPr>
              <a:r>
                <a:rPr lang="en-US">
                  <a:solidFill>
                    <a:srgbClr val="FFFF00"/>
                  </a:solidFill>
                  <a:latin typeface="Times New Roman" pitchFamily="-65" charset="0"/>
                </a:rPr>
                <a:t>9 GeV tagged polarized photons and a 4</a:t>
              </a:r>
              <a:r>
                <a:rPr lang="en-US">
                  <a:solidFill>
                    <a:srgbClr val="FFFF00"/>
                  </a:solidFill>
                  <a:latin typeface="Times New Roman" pitchFamily="-65" charset="0"/>
                  <a:sym typeface="Symbol" pitchFamily="-65" charset="2"/>
                </a:rPr>
                <a:t> </a:t>
              </a:r>
              <a:r>
                <a:rPr lang="en-US">
                  <a:solidFill>
                    <a:srgbClr val="FFFF00"/>
                  </a:solidFill>
                  <a:latin typeface="Times New Roman" pitchFamily="-65" charset="0"/>
                </a:rPr>
                <a:t>hermetic detector</a:t>
              </a:r>
            </a:p>
          </p:txBody>
        </p:sp>
        <p:sp>
          <p:nvSpPr>
            <p:cNvPr id="22550" name="Text Box 6"/>
            <p:cNvSpPr txBox="1">
              <a:spLocks noChangeArrowheads="1"/>
            </p:cNvSpPr>
            <p:nvPr/>
          </p:nvSpPr>
          <p:spPr bwMode="auto">
            <a:xfrm>
              <a:off x="253" y="600"/>
              <a:ext cx="253" cy="240"/>
            </a:xfrm>
            <a:prstGeom prst="rect">
              <a:avLst/>
            </a:prstGeom>
            <a:noFill/>
            <a:ln w="12700">
              <a:noFill/>
              <a:miter lim="800000"/>
              <a:headEnd/>
              <a:tailEnd/>
            </a:ln>
          </p:spPr>
          <p:txBody>
            <a:bodyPr wrap="none" lIns="90487" tIns="44450" rIns="90487" bIns="44450">
              <a:prstTxWarp prst="textNoShape">
                <a:avLst/>
              </a:prstTxWarp>
              <a:spAutoFit/>
            </a:bodyPr>
            <a:lstStyle/>
            <a:p>
              <a:pPr marL="342900" indent="-342900" algn="ctr">
                <a:lnSpc>
                  <a:spcPct val="80000"/>
                </a:lnSpc>
                <a:spcBef>
                  <a:spcPct val="20000"/>
                </a:spcBef>
                <a:buSzPct val="150000"/>
              </a:pPr>
              <a:r>
                <a:rPr lang="en-US" sz="2400" b="1">
                  <a:solidFill>
                    <a:srgbClr val="FFFF00"/>
                  </a:solidFill>
                  <a:latin typeface="Times New Roman" pitchFamily="-65" charset="0"/>
                </a:rPr>
                <a:t>D</a:t>
              </a:r>
            </a:p>
          </p:txBody>
        </p:sp>
      </p:grpSp>
      <p:grpSp>
        <p:nvGrpSpPr>
          <p:cNvPr id="3" name="Group 18"/>
          <p:cNvGrpSpPr>
            <a:grpSpLocks/>
          </p:cNvGrpSpPr>
          <p:nvPr/>
        </p:nvGrpSpPr>
        <p:grpSpPr bwMode="auto">
          <a:xfrm>
            <a:off x="4686300" y="762000"/>
            <a:ext cx="4632325" cy="2781300"/>
            <a:chOff x="2952" y="504"/>
            <a:chExt cx="2918" cy="1740"/>
          </a:xfrm>
        </p:grpSpPr>
        <p:sp>
          <p:nvSpPr>
            <p:cNvPr id="22545" name="Rectangle 7"/>
            <p:cNvSpPr>
              <a:spLocks noChangeArrowheads="1"/>
            </p:cNvSpPr>
            <p:nvPr/>
          </p:nvSpPr>
          <p:spPr bwMode="auto">
            <a:xfrm>
              <a:off x="2952" y="1842"/>
              <a:ext cx="2918" cy="402"/>
            </a:xfrm>
            <a:prstGeom prst="rect">
              <a:avLst/>
            </a:prstGeom>
            <a:noFill/>
            <a:ln w="12700">
              <a:noFill/>
              <a:miter lim="800000"/>
              <a:headEnd/>
              <a:tailEnd/>
            </a:ln>
          </p:spPr>
          <p:txBody>
            <a:bodyPr lIns="90487" tIns="44450" rIns="90487" bIns="44450">
              <a:prstTxWarp prst="textNoShape">
                <a:avLst/>
              </a:prstTxWarp>
              <a:spAutoFit/>
            </a:bodyPr>
            <a:lstStyle/>
            <a:p>
              <a:pPr>
                <a:spcBef>
                  <a:spcPct val="20000"/>
                </a:spcBef>
                <a:buFont typeface="Times" pitchFamily="-65" charset="0"/>
                <a:buNone/>
              </a:pPr>
              <a:r>
                <a:rPr lang="en-US">
                  <a:solidFill>
                    <a:srgbClr val="FFFF00"/>
                  </a:solidFill>
                  <a:latin typeface="Times New Roman" pitchFamily="-65" charset="0"/>
                </a:rPr>
                <a:t>Super High Momentum Spectrometer (SHMS) at high luminosity and forward angles</a:t>
              </a:r>
            </a:p>
          </p:txBody>
        </p:sp>
        <p:sp>
          <p:nvSpPr>
            <p:cNvPr id="22546" name="Text Box 8"/>
            <p:cNvSpPr txBox="1">
              <a:spLocks noChangeArrowheads="1"/>
            </p:cNvSpPr>
            <p:nvPr/>
          </p:nvSpPr>
          <p:spPr bwMode="auto">
            <a:xfrm>
              <a:off x="3046" y="600"/>
              <a:ext cx="253" cy="240"/>
            </a:xfrm>
            <a:prstGeom prst="rect">
              <a:avLst/>
            </a:prstGeom>
            <a:noFill/>
            <a:ln w="12700">
              <a:noFill/>
              <a:miter lim="800000"/>
              <a:headEnd/>
              <a:tailEnd/>
            </a:ln>
          </p:spPr>
          <p:txBody>
            <a:bodyPr wrap="none" lIns="90487" tIns="44450" rIns="90487" bIns="44450">
              <a:prstTxWarp prst="textNoShape">
                <a:avLst/>
              </a:prstTxWarp>
              <a:spAutoFit/>
            </a:bodyPr>
            <a:lstStyle/>
            <a:p>
              <a:pPr marL="342900" indent="-342900" algn="ctr">
                <a:lnSpc>
                  <a:spcPct val="80000"/>
                </a:lnSpc>
                <a:spcBef>
                  <a:spcPct val="20000"/>
                </a:spcBef>
                <a:buSzPct val="150000"/>
              </a:pPr>
              <a:r>
                <a:rPr lang="en-US" sz="2400" b="1">
                  <a:solidFill>
                    <a:srgbClr val="FFFF00"/>
                  </a:solidFill>
                  <a:latin typeface="Times New Roman" pitchFamily="-65" charset="0"/>
                </a:rPr>
                <a:t>C</a:t>
              </a:r>
            </a:p>
          </p:txBody>
        </p:sp>
        <p:pic>
          <p:nvPicPr>
            <p:cNvPr id="22547" name="Picture 9" descr="HallCnew1"/>
            <p:cNvPicPr>
              <a:picLocks noChangeAspect="1" noChangeArrowheads="1"/>
            </p:cNvPicPr>
            <p:nvPr/>
          </p:nvPicPr>
          <p:blipFill>
            <a:blip r:embed="rId4"/>
            <a:srcRect/>
            <a:stretch>
              <a:fillRect/>
            </a:stretch>
          </p:blipFill>
          <p:spPr bwMode="auto">
            <a:xfrm>
              <a:off x="3456" y="504"/>
              <a:ext cx="1776" cy="1336"/>
            </a:xfrm>
            <a:prstGeom prst="rect">
              <a:avLst/>
            </a:prstGeom>
            <a:noFill/>
            <a:ln w="9525">
              <a:noFill/>
              <a:miter lim="800000"/>
              <a:headEnd/>
              <a:tailEnd/>
            </a:ln>
          </p:spPr>
        </p:pic>
      </p:grpSp>
      <p:grpSp>
        <p:nvGrpSpPr>
          <p:cNvPr id="4" name="Group 16"/>
          <p:cNvGrpSpPr>
            <a:grpSpLocks/>
          </p:cNvGrpSpPr>
          <p:nvPr/>
        </p:nvGrpSpPr>
        <p:grpSpPr bwMode="auto">
          <a:xfrm>
            <a:off x="4724400" y="3581400"/>
            <a:ext cx="4419600" cy="2768600"/>
            <a:chOff x="2976" y="2336"/>
            <a:chExt cx="2784" cy="1889"/>
          </a:xfrm>
        </p:grpSpPr>
        <p:pic>
          <p:nvPicPr>
            <p:cNvPr id="22542" name="Picture 12" descr="hallacombo"/>
            <p:cNvPicPr>
              <a:picLocks noChangeAspect="1" noChangeArrowheads="1"/>
            </p:cNvPicPr>
            <p:nvPr/>
          </p:nvPicPr>
          <p:blipFill>
            <a:blip r:embed="rId5"/>
            <a:srcRect/>
            <a:stretch>
              <a:fillRect/>
            </a:stretch>
          </p:blipFill>
          <p:spPr bwMode="auto">
            <a:xfrm>
              <a:off x="3401" y="2336"/>
              <a:ext cx="1999" cy="1466"/>
            </a:xfrm>
            <a:prstGeom prst="rect">
              <a:avLst/>
            </a:prstGeom>
            <a:noFill/>
            <a:ln w="9525">
              <a:noFill/>
              <a:miter lim="800000"/>
              <a:headEnd/>
              <a:tailEnd/>
            </a:ln>
          </p:spPr>
        </p:pic>
        <p:sp>
          <p:nvSpPr>
            <p:cNvPr id="22543" name="Rectangle 13"/>
            <p:cNvSpPr>
              <a:spLocks noChangeArrowheads="1"/>
            </p:cNvSpPr>
            <p:nvPr/>
          </p:nvSpPr>
          <p:spPr bwMode="auto">
            <a:xfrm>
              <a:off x="2976" y="3823"/>
              <a:ext cx="2784" cy="402"/>
            </a:xfrm>
            <a:prstGeom prst="rect">
              <a:avLst/>
            </a:prstGeom>
            <a:noFill/>
            <a:ln w="12700">
              <a:noFill/>
              <a:miter lim="800000"/>
              <a:headEnd/>
              <a:tailEnd/>
            </a:ln>
          </p:spPr>
          <p:txBody>
            <a:bodyPr lIns="90487" tIns="44450" rIns="90487" bIns="44450">
              <a:prstTxWarp prst="textNoShape">
                <a:avLst/>
              </a:prstTxWarp>
              <a:spAutoFit/>
            </a:bodyPr>
            <a:lstStyle/>
            <a:p>
              <a:pPr>
                <a:spcBef>
                  <a:spcPct val="20000"/>
                </a:spcBef>
                <a:buFont typeface="Times" pitchFamily="-65" charset="0"/>
                <a:buNone/>
              </a:pPr>
              <a:r>
                <a:rPr lang="en-US">
                  <a:solidFill>
                    <a:srgbClr val="FFFF00"/>
                  </a:solidFill>
                  <a:latin typeface="Times New Roman" pitchFamily="-65" charset="0"/>
                </a:rPr>
                <a:t>High Resolution Spectrometer (HRS) Pair, and specialized large installation experiments</a:t>
              </a:r>
            </a:p>
          </p:txBody>
        </p:sp>
        <p:sp>
          <p:nvSpPr>
            <p:cNvPr id="22544" name="Text Box 14"/>
            <p:cNvSpPr txBox="1">
              <a:spLocks noChangeArrowheads="1"/>
            </p:cNvSpPr>
            <p:nvPr/>
          </p:nvSpPr>
          <p:spPr bwMode="auto">
            <a:xfrm>
              <a:off x="3045" y="2412"/>
              <a:ext cx="253" cy="240"/>
            </a:xfrm>
            <a:prstGeom prst="rect">
              <a:avLst/>
            </a:prstGeom>
            <a:noFill/>
            <a:ln w="12700">
              <a:noFill/>
              <a:miter lim="800000"/>
              <a:headEnd/>
              <a:tailEnd/>
            </a:ln>
          </p:spPr>
          <p:txBody>
            <a:bodyPr wrap="none" lIns="90487" tIns="44450" rIns="90487" bIns="44450">
              <a:prstTxWarp prst="textNoShape">
                <a:avLst/>
              </a:prstTxWarp>
              <a:spAutoFit/>
            </a:bodyPr>
            <a:lstStyle/>
            <a:p>
              <a:pPr marL="342900" indent="-342900" algn="ctr">
                <a:lnSpc>
                  <a:spcPct val="80000"/>
                </a:lnSpc>
                <a:spcBef>
                  <a:spcPct val="20000"/>
                </a:spcBef>
                <a:buSzPct val="150000"/>
              </a:pPr>
              <a:r>
                <a:rPr lang="en-US" sz="2400" b="1">
                  <a:solidFill>
                    <a:srgbClr val="FFFF00"/>
                  </a:solidFill>
                  <a:latin typeface="Times New Roman" pitchFamily="-65" charset="0"/>
                </a:rPr>
                <a:t>A</a:t>
              </a:r>
            </a:p>
          </p:txBody>
        </p:sp>
      </p:grpSp>
      <p:grpSp>
        <p:nvGrpSpPr>
          <p:cNvPr id="5" name="Group 18"/>
          <p:cNvGrpSpPr>
            <a:grpSpLocks/>
          </p:cNvGrpSpPr>
          <p:nvPr/>
        </p:nvGrpSpPr>
        <p:grpSpPr bwMode="auto">
          <a:xfrm>
            <a:off x="685800" y="3530600"/>
            <a:ext cx="3200400" cy="3038475"/>
            <a:chOff x="533400" y="3581400"/>
            <a:chExt cx="3345874" cy="3347922"/>
          </a:xfrm>
        </p:grpSpPr>
        <p:sp>
          <p:nvSpPr>
            <p:cNvPr id="22539" name="Rectangle 21"/>
            <p:cNvSpPr>
              <a:spLocks noChangeArrowheads="1"/>
            </p:cNvSpPr>
            <p:nvPr/>
          </p:nvSpPr>
          <p:spPr bwMode="auto">
            <a:xfrm>
              <a:off x="533400" y="3810000"/>
              <a:ext cx="390525" cy="461963"/>
            </a:xfrm>
            <a:prstGeom prst="rect">
              <a:avLst/>
            </a:prstGeom>
            <a:noFill/>
            <a:ln w="9525">
              <a:noFill/>
              <a:miter lim="800000"/>
              <a:headEnd/>
              <a:tailEnd/>
            </a:ln>
          </p:spPr>
          <p:txBody>
            <a:bodyPr wrap="none">
              <a:prstTxWarp prst="textNoShape">
                <a:avLst/>
              </a:prstTxWarp>
              <a:spAutoFit/>
            </a:bodyPr>
            <a:lstStyle/>
            <a:p>
              <a:r>
                <a:rPr lang="en-US" sz="2400" b="1">
                  <a:solidFill>
                    <a:srgbClr val="FFFF00"/>
                  </a:solidFill>
                  <a:latin typeface="Times New Roman" pitchFamily="-65" charset="0"/>
                </a:rPr>
                <a:t>B</a:t>
              </a:r>
            </a:p>
          </p:txBody>
        </p:sp>
        <p:sp>
          <p:nvSpPr>
            <p:cNvPr id="22540" name="Rectangle 10"/>
            <p:cNvSpPr>
              <a:spLocks noChangeArrowheads="1"/>
            </p:cNvSpPr>
            <p:nvPr/>
          </p:nvSpPr>
          <p:spPr bwMode="auto">
            <a:xfrm>
              <a:off x="1091046" y="6219823"/>
              <a:ext cx="2788228" cy="709499"/>
            </a:xfrm>
            <a:prstGeom prst="rect">
              <a:avLst/>
            </a:prstGeom>
            <a:noFill/>
            <a:ln w="12700">
              <a:noFill/>
              <a:miter lim="800000"/>
              <a:headEnd/>
              <a:tailEnd/>
            </a:ln>
          </p:spPr>
          <p:txBody>
            <a:bodyPr lIns="90487" tIns="44450" rIns="90487" bIns="44450">
              <a:prstTxWarp prst="textNoShape">
                <a:avLst/>
              </a:prstTxWarp>
              <a:spAutoFit/>
            </a:bodyPr>
            <a:lstStyle/>
            <a:p>
              <a:pPr>
                <a:spcBef>
                  <a:spcPct val="20000"/>
                </a:spcBef>
                <a:buFont typeface="Times" pitchFamily="-65" charset="0"/>
                <a:buNone/>
              </a:pPr>
              <a:r>
                <a:rPr lang="en-US">
                  <a:solidFill>
                    <a:srgbClr val="FFFF00"/>
                  </a:solidFill>
                  <a:latin typeface="Times New Roman" pitchFamily="-65" charset="0"/>
                </a:rPr>
                <a:t>CLAS12  high luminosity, large acceptance. </a:t>
              </a:r>
            </a:p>
          </p:txBody>
        </p:sp>
        <p:pic>
          <p:nvPicPr>
            <p:cNvPr id="22541" name="Picture 24"/>
            <p:cNvPicPr>
              <a:picLocks noChangeAspect="1"/>
            </p:cNvPicPr>
            <p:nvPr/>
          </p:nvPicPr>
          <p:blipFill>
            <a:blip r:embed="rId6">
              <a:lum contrast="6000"/>
            </a:blip>
            <a:srcRect/>
            <a:stretch>
              <a:fillRect/>
            </a:stretch>
          </p:blipFill>
          <p:spPr bwMode="auto">
            <a:xfrm>
              <a:off x="1114425" y="3581400"/>
              <a:ext cx="2695575" cy="2667000"/>
            </a:xfrm>
            <a:prstGeom prst="rect">
              <a:avLst/>
            </a:prstGeom>
            <a:noFill/>
            <a:ln w="9525">
              <a:noFill/>
              <a:miter lim="800000"/>
              <a:headEnd/>
              <a:tailEnd/>
            </a:ln>
          </p:spPr>
        </p:pic>
      </p:grpSp>
      <p:sp>
        <p:nvSpPr>
          <p:cNvPr id="23" name="Date Placeholder 22"/>
          <p:cNvSpPr>
            <a:spLocks noGrp="1"/>
          </p:cNvSpPr>
          <p:nvPr>
            <p:ph type="dt" sz="half" idx="10"/>
          </p:nvPr>
        </p:nvSpPr>
        <p:spPr/>
        <p:txBody>
          <a:bodyPr/>
          <a:lstStyle/>
          <a:p>
            <a:pPr>
              <a:defRPr/>
            </a:pPr>
            <a:r>
              <a:rPr lang="en-US" smtClean="0"/>
              <a:t>3/25/09</a:t>
            </a:r>
            <a:endParaRPr lang="en-US"/>
          </a:p>
        </p:txBody>
      </p:sp>
      <p:sp>
        <p:nvSpPr>
          <p:cNvPr id="24" name="Slide Number Placeholder 23"/>
          <p:cNvSpPr>
            <a:spLocks noGrp="1"/>
          </p:cNvSpPr>
          <p:nvPr>
            <p:ph type="sldNum" sz="quarter" idx="12"/>
          </p:nvPr>
        </p:nvSpPr>
        <p:spPr/>
        <p:txBody>
          <a:bodyPr/>
          <a:lstStyle/>
          <a:p>
            <a:pPr>
              <a:defRPr/>
            </a:pPr>
            <a:fld id="{75454989-7F99-4E40-9E01-E9FBE3C03B1A}" type="slidenum">
              <a:rPr lang="en-US" smtClean="0"/>
              <a:pPr>
                <a:defRPr/>
              </a:pPr>
              <a:t>3</a:t>
            </a:fld>
            <a:endParaRPr lang="en-US"/>
          </a:p>
        </p:txBody>
      </p:sp>
      <p:sp>
        <p:nvSpPr>
          <p:cNvPr id="25" name="Footer Placeholder 24"/>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371600" y="341313"/>
            <a:ext cx="7772400" cy="1143000"/>
          </a:xfrm>
        </p:spPr>
        <p:txBody>
          <a:bodyPr/>
          <a:lstStyle/>
          <a:p>
            <a:pPr eaLnBrk="1" hangingPunct="1">
              <a:defRPr/>
            </a:pPr>
            <a:r>
              <a:rPr lang="en-US" sz="4000" b="1" i="1">
                <a:solidFill>
                  <a:srgbClr val="FF0000"/>
                </a:solidFill>
                <a:ea typeface="+mj-ea"/>
                <a:cs typeface="+mj-cs"/>
              </a:rPr>
              <a:t>CLAS12</a:t>
            </a:r>
          </a:p>
        </p:txBody>
      </p:sp>
      <p:pic>
        <p:nvPicPr>
          <p:cNvPr id="26627" name="Picture 10"/>
          <p:cNvPicPr>
            <a:picLocks noChangeAspect="1"/>
          </p:cNvPicPr>
          <p:nvPr/>
        </p:nvPicPr>
        <p:blipFill>
          <a:blip r:embed="rId2">
            <a:lum contrast="6000"/>
          </a:blip>
          <a:srcRect/>
          <a:stretch>
            <a:fillRect/>
          </a:stretch>
        </p:blipFill>
        <p:spPr bwMode="auto">
          <a:xfrm>
            <a:off x="2209800" y="-3175"/>
            <a:ext cx="6934200" cy="6861175"/>
          </a:xfrm>
          <a:prstGeom prst="rect">
            <a:avLst/>
          </a:prstGeom>
          <a:noFill/>
          <a:ln w="9525">
            <a:noFill/>
            <a:miter lim="800000"/>
            <a:headEnd/>
            <a:tailEnd/>
          </a:ln>
        </p:spPr>
      </p:pic>
      <p:sp>
        <p:nvSpPr>
          <p:cNvPr id="26628" name="Rectangle 38"/>
          <p:cNvSpPr>
            <a:spLocks noChangeArrowheads="1"/>
          </p:cNvSpPr>
          <p:nvPr/>
        </p:nvSpPr>
        <p:spPr bwMode="auto">
          <a:xfrm>
            <a:off x="76200" y="4876800"/>
            <a:ext cx="2895600" cy="1752600"/>
          </a:xfrm>
          <a:prstGeom prst="rect">
            <a:avLst/>
          </a:prstGeom>
          <a:solidFill>
            <a:schemeClr val="bg1"/>
          </a:solidFill>
          <a:ln w="9525">
            <a:solidFill>
              <a:srgbClr val="FFFF00"/>
            </a:solidFill>
            <a:miter lim="800000"/>
            <a:headEnd/>
            <a:tailEnd/>
          </a:ln>
        </p:spPr>
        <p:txBody>
          <a:bodyPr wrap="none" anchor="ctr">
            <a:prstTxWarp prst="textNoShape">
              <a:avLst/>
            </a:prstTxWarp>
          </a:bodyPr>
          <a:lstStyle/>
          <a:p>
            <a:pPr eaLnBrk="1" hangingPunct="1">
              <a:buFont typeface="Arial" pitchFamily="-65" charset="0"/>
              <a:buChar char="•"/>
            </a:pPr>
            <a:r>
              <a:rPr lang="en-US">
                <a:solidFill>
                  <a:srgbClr val="FFFF00"/>
                </a:solidFill>
                <a:latin typeface="Comic Sans MS" pitchFamily="-65" charset="0"/>
              </a:rPr>
              <a:t> GPDs &amp; TMDs</a:t>
            </a:r>
          </a:p>
          <a:p>
            <a:pPr eaLnBrk="1" hangingPunct="1">
              <a:buFontTx/>
              <a:buChar char="•"/>
            </a:pPr>
            <a:r>
              <a:rPr lang="en-US">
                <a:solidFill>
                  <a:srgbClr val="FFFF00"/>
                </a:solidFill>
                <a:latin typeface="Comic Sans MS" pitchFamily="-65" charset="0"/>
              </a:rPr>
              <a:t> Nucleon Spin Structure </a:t>
            </a:r>
          </a:p>
          <a:p>
            <a:pPr eaLnBrk="1" hangingPunct="1">
              <a:buFontTx/>
              <a:buChar char="•"/>
            </a:pPr>
            <a:r>
              <a:rPr lang="en-US">
                <a:solidFill>
                  <a:srgbClr val="FFFF00"/>
                </a:solidFill>
                <a:latin typeface="Comic Sans MS" pitchFamily="-65" charset="0"/>
              </a:rPr>
              <a:t> N* Form Factors</a:t>
            </a:r>
          </a:p>
          <a:p>
            <a:pPr eaLnBrk="1" hangingPunct="1">
              <a:buFontTx/>
              <a:buChar char="•"/>
            </a:pPr>
            <a:r>
              <a:rPr lang="en-US">
                <a:solidFill>
                  <a:srgbClr val="FFFF00"/>
                </a:solidFill>
                <a:latin typeface="Comic Sans MS" pitchFamily="-65" charset="0"/>
              </a:rPr>
              <a:t> Baryon Spectroscopy </a:t>
            </a:r>
          </a:p>
          <a:p>
            <a:pPr eaLnBrk="1" hangingPunct="1">
              <a:buFontTx/>
              <a:buChar char="•"/>
            </a:pPr>
            <a:r>
              <a:rPr lang="en-US">
                <a:solidFill>
                  <a:srgbClr val="FFFF00"/>
                </a:solidFill>
                <a:latin typeface="Comic Sans MS" pitchFamily="-65" charset="0"/>
              </a:rPr>
              <a:t> Hadron Formation </a:t>
            </a:r>
          </a:p>
        </p:txBody>
      </p:sp>
      <p:sp>
        <p:nvSpPr>
          <p:cNvPr id="26629" name="Text Box 36"/>
          <p:cNvSpPr txBox="1">
            <a:spLocks noChangeArrowheads="1"/>
          </p:cNvSpPr>
          <p:nvPr/>
        </p:nvSpPr>
        <p:spPr bwMode="auto">
          <a:xfrm>
            <a:off x="1676400" y="1905000"/>
            <a:ext cx="1120775" cy="650875"/>
          </a:xfrm>
          <a:prstGeom prst="rect">
            <a:avLst/>
          </a:prstGeom>
          <a:solidFill>
            <a:schemeClr val="tx1"/>
          </a:solidFill>
          <a:ln w="9525">
            <a:solidFill>
              <a:schemeClr val="bg1"/>
            </a:solidFill>
            <a:miter lim="800000"/>
            <a:headEnd/>
            <a:tailEnd/>
          </a:ln>
        </p:spPr>
        <p:txBody>
          <a:bodyPr wrap="none">
            <a:prstTxWarp prst="textNoShape">
              <a:avLst/>
            </a:prstTxWarp>
            <a:spAutoFit/>
          </a:bodyPr>
          <a:lstStyle/>
          <a:p>
            <a:r>
              <a:rPr lang="en-US" b="1">
                <a:solidFill>
                  <a:schemeClr val="bg1"/>
                </a:solidFill>
                <a:latin typeface="Arial" pitchFamily="-65" charset="0"/>
              </a:rPr>
              <a:t>Central </a:t>
            </a:r>
          </a:p>
          <a:p>
            <a:r>
              <a:rPr lang="en-US" b="1">
                <a:solidFill>
                  <a:schemeClr val="bg1"/>
                </a:solidFill>
                <a:latin typeface="Arial" pitchFamily="-65" charset="0"/>
              </a:rPr>
              <a:t>Detector</a:t>
            </a:r>
          </a:p>
        </p:txBody>
      </p:sp>
      <p:sp>
        <p:nvSpPr>
          <p:cNvPr id="26630" name="Text Box 37"/>
          <p:cNvSpPr txBox="1">
            <a:spLocks noChangeArrowheads="1"/>
          </p:cNvSpPr>
          <p:nvPr/>
        </p:nvSpPr>
        <p:spPr bwMode="auto">
          <a:xfrm>
            <a:off x="5181600" y="3881438"/>
            <a:ext cx="1158875" cy="6508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b="1">
                <a:latin typeface="Arial" pitchFamily="-65" charset="0"/>
              </a:rPr>
              <a:t>Forward </a:t>
            </a:r>
          </a:p>
          <a:p>
            <a:r>
              <a:rPr lang="en-US" b="1">
                <a:latin typeface="Arial" pitchFamily="-65" charset="0"/>
              </a:rPr>
              <a:t>Detector</a:t>
            </a:r>
          </a:p>
        </p:txBody>
      </p:sp>
      <p:sp>
        <p:nvSpPr>
          <p:cNvPr id="12" name="Rectangle 3"/>
          <p:cNvSpPr txBox="1">
            <a:spLocks noChangeArrowheads="1"/>
          </p:cNvSpPr>
          <p:nvPr/>
        </p:nvSpPr>
        <p:spPr bwMode="auto">
          <a:xfrm>
            <a:off x="76200" y="430213"/>
            <a:ext cx="2362200" cy="636587"/>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bodyPr>
          <a:lstStyle/>
          <a:p>
            <a:pPr>
              <a:defRPr/>
            </a:pPr>
            <a:r>
              <a:rPr lang="en-US" sz="4000" b="1" i="1" kern="0" dirty="0">
                <a:solidFill>
                  <a:srgbClr val="FF0000"/>
                </a:solidFill>
                <a:latin typeface="Arial"/>
                <a:ea typeface="Capitals" pitchFamily="-111" charset="0"/>
                <a:cs typeface="Arial"/>
              </a:rPr>
              <a:t>CLAS12</a:t>
            </a:r>
            <a:r>
              <a:rPr lang="en-US" sz="4000" b="1" i="1" kern="0" dirty="0">
                <a:solidFill>
                  <a:srgbClr val="FF0000"/>
                </a:solidFill>
                <a:latin typeface="Arial"/>
                <a:ea typeface="ＭＳ Ｐゴシック" pitchFamily="-111" charset="-128"/>
                <a:cs typeface="Arial"/>
              </a:rPr>
              <a:t> </a:t>
            </a:r>
            <a:endParaRPr lang="en-US" sz="4000" b="1" i="1" kern="0" dirty="0">
              <a:solidFill>
                <a:srgbClr val="FF0000"/>
              </a:solidFill>
              <a:latin typeface="Arial"/>
              <a:ea typeface="Garamond" pitchFamily="-111" charset="0"/>
              <a:cs typeface="Arial"/>
            </a:endParaRPr>
          </a:p>
        </p:txBody>
      </p:sp>
      <p:sp>
        <p:nvSpPr>
          <p:cNvPr id="21507" name="Line 33"/>
          <p:cNvSpPr>
            <a:spLocks noChangeShapeType="1"/>
          </p:cNvSpPr>
          <p:nvPr/>
        </p:nvSpPr>
        <p:spPr bwMode="auto">
          <a:xfrm>
            <a:off x="3257550" y="6223000"/>
            <a:ext cx="1009650" cy="25400"/>
          </a:xfrm>
          <a:prstGeom prst="line">
            <a:avLst/>
          </a:prstGeom>
          <a:noFill/>
          <a:ln w="28575">
            <a:solidFill>
              <a:schemeClr val="accent4">
                <a:lumMod val="10000"/>
              </a:schemeClr>
            </a:solidFill>
            <a:round/>
            <a:headEnd type="arrow" w="med" len="med"/>
            <a:tailEnd type="arrow" w="med" len="med"/>
          </a:ln>
        </p:spPr>
        <p:txBody>
          <a:bodyPr>
            <a:prstTxWarp prst="textNoShape">
              <a:avLst/>
            </a:prstTxWarp>
          </a:bodyPr>
          <a:lstStyle/>
          <a:p>
            <a:pPr>
              <a:defRPr/>
            </a:pPr>
            <a:endParaRPr lang="en-US">
              <a:latin typeface="Verdana" pitchFamily="-110" charset="0"/>
            </a:endParaRPr>
          </a:p>
        </p:txBody>
      </p:sp>
      <p:sp>
        <p:nvSpPr>
          <p:cNvPr id="26633" name="Text Box 34"/>
          <p:cNvSpPr txBox="1">
            <a:spLocks noChangeArrowheads="1"/>
          </p:cNvSpPr>
          <p:nvPr/>
        </p:nvSpPr>
        <p:spPr bwMode="auto">
          <a:xfrm>
            <a:off x="3554413" y="5878513"/>
            <a:ext cx="560387" cy="369887"/>
          </a:xfrm>
          <a:prstGeom prst="rect">
            <a:avLst/>
          </a:prstGeom>
          <a:noFill/>
          <a:ln w="9525">
            <a:noFill/>
            <a:miter lim="800000"/>
            <a:headEnd/>
            <a:tailEnd/>
          </a:ln>
        </p:spPr>
        <p:txBody>
          <a:bodyPr wrap="none">
            <a:prstTxWarp prst="textNoShape">
              <a:avLst/>
            </a:prstTxWarp>
            <a:spAutoFit/>
          </a:bodyPr>
          <a:lstStyle/>
          <a:p>
            <a:pPr eaLnBrk="1" hangingPunct="1"/>
            <a:r>
              <a:rPr lang="en-US" i="1">
                <a:solidFill>
                  <a:srgbClr val="000000"/>
                </a:solidFill>
                <a:latin typeface="Arial" pitchFamily="-65" charset="0"/>
              </a:rPr>
              <a:t>2m</a:t>
            </a:r>
          </a:p>
        </p:txBody>
      </p:sp>
      <p:cxnSp>
        <p:nvCxnSpPr>
          <p:cNvPr id="26634" name="Straight Arrow Connector 10"/>
          <p:cNvCxnSpPr>
            <a:cxnSpLocks noChangeShapeType="1"/>
          </p:cNvCxnSpPr>
          <p:nvPr/>
        </p:nvCxnSpPr>
        <p:spPr bwMode="auto">
          <a:xfrm>
            <a:off x="1905000" y="3351213"/>
            <a:ext cx="1219200" cy="1587"/>
          </a:xfrm>
          <a:prstGeom prst="straightConnector1">
            <a:avLst/>
          </a:prstGeom>
          <a:noFill/>
          <a:ln w="9525">
            <a:solidFill>
              <a:schemeClr val="tx1"/>
            </a:solidFill>
            <a:round/>
            <a:headEnd/>
            <a:tailEnd type="arrow" w="med" len="med"/>
          </a:ln>
        </p:spPr>
      </p:cxnSp>
      <p:cxnSp>
        <p:nvCxnSpPr>
          <p:cNvPr id="26635" name="Straight Arrow Connector 13"/>
          <p:cNvCxnSpPr>
            <a:cxnSpLocks noChangeShapeType="1"/>
          </p:cNvCxnSpPr>
          <p:nvPr/>
        </p:nvCxnSpPr>
        <p:spPr bwMode="auto">
          <a:xfrm>
            <a:off x="8534400" y="3276600"/>
            <a:ext cx="533400" cy="1588"/>
          </a:xfrm>
          <a:prstGeom prst="straightConnector1">
            <a:avLst/>
          </a:prstGeom>
          <a:noFill/>
          <a:ln w="9525">
            <a:solidFill>
              <a:schemeClr val="tx1"/>
            </a:solidFill>
            <a:round/>
            <a:headEnd/>
            <a:tailEnd type="arrow" w="med" len="med"/>
          </a:ln>
        </p:spPr>
      </p:cxnSp>
      <p:sp>
        <p:nvSpPr>
          <p:cNvPr id="16" name="Date Placeholder 15"/>
          <p:cNvSpPr>
            <a:spLocks noGrp="1"/>
          </p:cNvSpPr>
          <p:nvPr>
            <p:ph type="dt" sz="half" idx="10"/>
          </p:nvPr>
        </p:nvSpPr>
        <p:spPr/>
        <p:txBody>
          <a:bodyPr/>
          <a:lstStyle/>
          <a:p>
            <a:pPr>
              <a:defRPr/>
            </a:pPr>
            <a:r>
              <a:rPr lang="en-US" smtClean="0"/>
              <a:t>3/25/09</a:t>
            </a:r>
            <a:endParaRPr lang="en-US"/>
          </a:p>
        </p:txBody>
      </p:sp>
      <p:sp>
        <p:nvSpPr>
          <p:cNvPr id="17" name="Slide Number Placeholder 16"/>
          <p:cNvSpPr>
            <a:spLocks noGrp="1"/>
          </p:cNvSpPr>
          <p:nvPr>
            <p:ph type="sldNum" sz="quarter" idx="12"/>
          </p:nvPr>
        </p:nvSpPr>
        <p:spPr/>
        <p:txBody>
          <a:bodyPr/>
          <a:lstStyle/>
          <a:p>
            <a:pPr>
              <a:defRPr/>
            </a:pPr>
            <a:fld id="{75454989-7F99-4E40-9E01-E9FBE3C03B1A}" type="slidenum">
              <a:rPr lang="en-US" smtClean="0"/>
              <a:pPr>
                <a:defRPr/>
              </a:pPr>
              <a:t>4</a:t>
            </a:fld>
            <a:endParaRPr lang="en-US"/>
          </a:p>
        </p:txBody>
      </p:sp>
      <p:sp>
        <p:nvSpPr>
          <p:cNvPr id="18" name="Footer Placeholder 17"/>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76200" y="76200"/>
            <a:ext cx="9144000" cy="914400"/>
          </a:xfrm>
        </p:spPr>
        <p:txBody>
          <a:bodyPr/>
          <a:lstStyle/>
          <a:p>
            <a:pPr eaLnBrk="1" hangingPunct="1">
              <a:defRPr/>
            </a:pPr>
            <a:r>
              <a:rPr lang="en-US" b="1" i="1" dirty="0" smtClean="0">
                <a:solidFill>
                  <a:srgbClr val="FF0000"/>
                </a:solidFill>
                <a:ea typeface="ＭＳ Ｐゴシック" charset="-128"/>
                <a:cs typeface="ＭＳ Ｐゴシック" charset="-128"/>
              </a:rPr>
              <a:t>CLAS12</a:t>
            </a:r>
            <a:r>
              <a:rPr lang="en-US" dirty="0" smtClean="0">
                <a:solidFill>
                  <a:srgbClr val="FF0000"/>
                </a:solidFill>
                <a:ea typeface="ＭＳ Ｐゴシック" charset="-128"/>
                <a:cs typeface="ＭＳ Ｐゴシック" charset="-128"/>
              </a:rPr>
              <a:t> </a:t>
            </a:r>
            <a:r>
              <a:rPr lang="en-US" dirty="0" smtClean="0">
                <a:solidFill>
                  <a:schemeClr val="tx1"/>
                </a:solidFill>
                <a:ea typeface="ＭＳ Ｐゴシック" charset="-128"/>
                <a:cs typeface="ＭＳ Ｐゴシック" charset="-128"/>
              </a:rPr>
              <a:t>– Central Detector SVT, CTOF</a:t>
            </a:r>
          </a:p>
        </p:txBody>
      </p:sp>
      <p:sp>
        <p:nvSpPr>
          <p:cNvPr id="29700" name="Line 17"/>
          <p:cNvSpPr>
            <a:spLocks noChangeShapeType="1"/>
          </p:cNvSpPr>
          <p:nvPr/>
        </p:nvSpPr>
        <p:spPr bwMode="auto">
          <a:xfrm>
            <a:off x="0" y="9144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29701" name="Picture 3"/>
          <p:cNvPicPr>
            <a:picLocks noChangeAspect="1"/>
          </p:cNvPicPr>
          <p:nvPr/>
        </p:nvPicPr>
        <p:blipFill>
          <a:blip r:embed="rId2"/>
          <a:srcRect b="14273"/>
          <a:stretch>
            <a:fillRect/>
          </a:stretch>
        </p:blipFill>
        <p:spPr bwMode="auto">
          <a:xfrm>
            <a:off x="2971800" y="1143000"/>
            <a:ext cx="6172200" cy="4629150"/>
          </a:xfrm>
          <a:prstGeom prst="rect">
            <a:avLst/>
          </a:prstGeom>
          <a:noFill/>
          <a:ln w="9525">
            <a:noFill/>
            <a:miter lim="800000"/>
            <a:headEnd/>
            <a:tailEnd/>
          </a:ln>
        </p:spPr>
      </p:pic>
      <p:sp>
        <p:nvSpPr>
          <p:cNvPr id="29703" name="TextBox 13"/>
          <p:cNvSpPr txBox="1">
            <a:spLocks noChangeArrowheads="1"/>
          </p:cNvSpPr>
          <p:nvPr/>
        </p:nvSpPr>
        <p:spPr bwMode="auto">
          <a:xfrm>
            <a:off x="0" y="1328677"/>
            <a:ext cx="2895600" cy="2862323"/>
          </a:xfrm>
          <a:prstGeom prst="rect">
            <a:avLst/>
          </a:prstGeom>
          <a:noFill/>
          <a:ln w="9525">
            <a:noFill/>
            <a:miter lim="800000"/>
            <a:headEnd/>
            <a:tailEnd/>
          </a:ln>
        </p:spPr>
        <p:txBody>
          <a:bodyPr wrap="square">
            <a:prstTxWarp prst="textNoShape">
              <a:avLst/>
            </a:prstTxWarp>
            <a:spAutoFit/>
          </a:bodyPr>
          <a:lstStyle/>
          <a:p>
            <a:pPr>
              <a:buClr>
                <a:srgbClr val="FF0000"/>
              </a:buClr>
              <a:buFont typeface="Wingdings" pitchFamily="-65" charset="2"/>
              <a:buChar char="§"/>
            </a:pPr>
            <a:r>
              <a:rPr lang="en-US" dirty="0" smtClean="0"/>
              <a:t> Charged particle</a:t>
            </a:r>
          </a:p>
          <a:p>
            <a:pPr>
              <a:buClr>
                <a:srgbClr val="FF0000"/>
              </a:buClr>
            </a:pPr>
            <a:r>
              <a:rPr lang="en-US" dirty="0" smtClean="0"/>
              <a:t>  </a:t>
            </a:r>
            <a:r>
              <a:rPr lang="en-US" dirty="0"/>
              <a:t>tracking in 5T field</a:t>
            </a:r>
            <a:r>
              <a:rPr lang="en-US" dirty="0" smtClean="0"/>
              <a:t> </a:t>
            </a:r>
          </a:p>
          <a:p>
            <a:pPr>
              <a:buClr>
                <a:srgbClr val="FF0000"/>
              </a:buClr>
              <a:buFont typeface="Wingdings" pitchFamily="-65" charset="2"/>
              <a:buChar char="§"/>
            </a:pPr>
            <a:endParaRPr lang="en-US" dirty="0" smtClean="0"/>
          </a:p>
          <a:p>
            <a:pPr>
              <a:buClr>
                <a:srgbClr val="FF0000"/>
              </a:buClr>
              <a:buFont typeface="Wingdings" pitchFamily="-65" charset="2"/>
              <a:buChar char="§"/>
            </a:pPr>
            <a:r>
              <a:rPr lang="en-US" dirty="0" smtClean="0"/>
              <a:t> </a:t>
            </a:r>
            <a:r>
              <a:rPr lang="en-US" dirty="0"/>
              <a:t>ΔT &lt; 60psec </a:t>
            </a:r>
            <a:r>
              <a:rPr lang="en-US" dirty="0" smtClean="0"/>
              <a:t>in for  </a:t>
            </a:r>
          </a:p>
          <a:p>
            <a:pPr>
              <a:buClr>
                <a:srgbClr val="FF0000"/>
              </a:buClr>
            </a:pPr>
            <a:r>
              <a:rPr lang="en-US" dirty="0" smtClean="0"/>
              <a:t>  particle </a:t>
            </a:r>
            <a:r>
              <a:rPr lang="en-US" dirty="0"/>
              <a:t>id</a:t>
            </a:r>
            <a:endParaRPr lang="en-US" dirty="0" smtClean="0"/>
          </a:p>
          <a:p>
            <a:pPr>
              <a:buClr>
                <a:srgbClr val="FF0000"/>
              </a:buClr>
              <a:buFont typeface="Wingdings" pitchFamily="-65" charset="2"/>
              <a:buChar char="§"/>
            </a:pPr>
            <a:endParaRPr lang="en-US" dirty="0" smtClean="0"/>
          </a:p>
          <a:p>
            <a:pPr>
              <a:buClr>
                <a:srgbClr val="FF0000"/>
              </a:buClr>
              <a:buFont typeface="Wingdings" pitchFamily="-65" charset="2"/>
              <a:buChar char="§"/>
            </a:pPr>
            <a:r>
              <a:rPr lang="en-US" dirty="0" smtClean="0"/>
              <a:t> </a:t>
            </a:r>
            <a:r>
              <a:rPr lang="en-US" dirty="0" err="1"/>
              <a:t>Moller</a:t>
            </a:r>
            <a:r>
              <a:rPr lang="en-US" dirty="0"/>
              <a:t> </a:t>
            </a:r>
            <a:r>
              <a:rPr lang="en-US" dirty="0" smtClean="0"/>
              <a:t>electron shield</a:t>
            </a:r>
          </a:p>
          <a:p>
            <a:pPr>
              <a:buClr>
                <a:srgbClr val="FF0000"/>
              </a:buClr>
              <a:buFont typeface="Wingdings" pitchFamily="-65" charset="2"/>
              <a:buChar char="§"/>
            </a:pPr>
            <a:endParaRPr lang="en-US" dirty="0" smtClean="0"/>
          </a:p>
          <a:p>
            <a:pPr>
              <a:buClr>
                <a:srgbClr val="FF0000"/>
              </a:buClr>
              <a:buFont typeface="Wingdings" pitchFamily="-65" charset="2"/>
              <a:buChar char="§"/>
            </a:pPr>
            <a:r>
              <a:rPr lang="en-US" dirty="0"/>
              <a:t> Polarized </a:t>
            </a:r>
            <a:r>
              <a:rPr lang="en-US" dirty="0" smtClean="0"/>
              <a:t>target</a:t>
            </a:r>
          </a:p>
          <a:p>
            <a:pPr>
              <a:buClr>
                <a:srgbClr val="FF0000"/>
              </a:buClr>
            </a:pPr>
            <a:r>
              <a:rPr lang="en-US" dirty="0" smtClean="0"/>
              <a:t>  </a:t>
            </a:r>
            <a:r>
              <a:rPr lang="en-US" dirty="0"/>
              <a:t>operation</a:t>
            </a:r>
            <a:r>
              <a:rPr lang="en-US" dirty="0" smtClean="0"/>
              <a:t> ΔB</a:t>
            </a:r>
            <a:r>
              <a:rPr lang="en-US" dirty="0"/>
              <a:t>/</a:t>
            </a:r>
            <a:r>
              <a:rPr lang="en-US" dirty="0" smtClean="0"/>
              <a:t>B&lt;10</a:t>
            </a:r>
            <a:r>
              <a:rPr lang="en-US" baseline="30000" dirty="0"/>
              <a:t>-</a:t>
            </a:r>
            <a:r>
              <a:rPr lang="en-US" baseline="30000" dirty="0" smtClean="0"/>
              <a:t>4</a:t>
            </a:r>
            <a:endParaRPr lang="en-US" dirty="0"/>
          </a:p>
        </p:txBody>
      </p:sp>
      <p:sp>
        <p:nvSpPr>
          <p:cNvPr id="17" name="Date Placeholder 16"/>
          <p:cNvSpPr>
            <a:spLocks noGrp="1"/>
          </p:cNvSpPr>
          <p:nvPr>
            <p:ph type="dt" sz="half" idx="10"/>
          </p:nvPr>
        </p:nvSpPr>
        <p:spPr/>
        <p:txBody>
          <a:bodyPr/>
          <a:lstStyle/>
          <a:p>
            <a:pPr>
              <a:defRPr/>
            </a:pPr>
            <a:r>
              <a:rPr lang="en-US" smtClean="0"/>
              <a:t>3/25/09</a:t>
            </a:r>
            <a:endParaRPr lang="en-US"/>
          </a:p>
        </p:txBody>
      </p:sp>
      <p:sp>
        <p:nvSpPr>
          <p:cNvPr id="18" name="Slide Number Placeholder 17"/>
          <p:cNvSpPr>
            <a:spLocks noGrp="1"/>
          </p:cNvSpPr>
          <p:nvPr>
            <p:ph type="sldNum" sz="quarter" idx="12"/>
          </p:nvPr>
        </p:nvSpPr>
        <p:spPr/>
        <p:txBody>
          <a:bodyPr/>
          <a:lstStyle/>
          <a:p>
            <a:pPr>
              <a:defRPr/>
            </a:pPr>
            <a:fld id="{75454989-7F99-4E40-9E01-E9FBE3C03B1A}" type="slidenum">
              <a:rPr lang="en-US" smtClean="0"/>
              <a:pPr>
                <a:defRPr/>
              </a:pPr>
              <a:t>5</a:t>
            </a:fld>
            <a:endParaRPr lang="en-US"/>
          </a:p>
        </p:txBody>
      </p:sp>
      <p:sp>
        <p:nvSpPr>
          <p:cNvPr id="19" name="Footer Placeholder 18"/>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352800" y="914400"/>
            <a:ext cx="5638800" cy="5334000"/>
            <a:chOff x="1447800" y="838200"/>
            <a:chExt cx="5638800" cy="5334000"/>
          </a:xfrm>
        </p:grpSpPr>
        <p:sp>
          <p:nvSpPr>
            <p:cNvPr id="44042" name="Text Box 4"/>
            <p:cNvSpPr txBox="1">
              <a:spLocks noChangeArrowheads="1"/>
            </p:cNvSpPr>
            <p:nvPr/>
          </p:nvSpPr>
          <p:spPr bwMode="auto">
            <a:xfrm>
              <a:off x="2286000" y="1524000"/>
              <a:ext cx="4419600" cy="579438"/>
            </a:xfrm>
            <a:prstGeom prst="rect">
              <a:avLst/>
            </a:prstGeom>
            <a:noFill/>
            <a:ln w="9525">
              <a:noFill/>
              <a:miter lim="800000"/>
              <a:headEnd/>
              <a:tailEnd/>
            </a:ln>
          </p:spPr>
          <p:txBody>
            <a:bodyPr>
              <a:prstTxWarp prst="textNoShape">
                <a:avLst/>
              </a:prstTxWarp>
              <a:spAutoFit/>
            </a:bodyPr>
            <a:lstStyle/>
            <a:p>
              <a:pPr algn="ctr"/>
              <a:endParaRPr lang="en-US" sz="3200" b="1">
                <a:latin typeface="Times New Roman" pitchFamily="-65" charset="0"/>
              </a:endParaRPr>
            </a:p>
          </p:txBody>
        </p:sp>
        <p:sp>
          <p:nvSpPr>
            <p:cNvPr id="44043" name="Text Box 5"/>
            <p:cNvSpPr txBox="1">
              <a:spLocks noChangeArrowheads="1"/>
            </p:cNvSpPr>
            <p:nvPr/>
          </p:nvSpPr>
          <p:spPr bwMode="auto">
            <a:xfrm>
              <a:off x="1447800" y="869950"/>
              <a:ext cx="5638800" cy="5262980"/>
            </a:xfrm>
            <a:prstGeom prst="rect">
              <a:avLst/>
            </a:prstGeom>
            <a:noFill/>
            <a:ln w="9525">
              <a:noFill/>
              <a:miter lim="800000"/>
              <a:headEnd/>
              <a:tailEnd/>
            </a:ln>
          </p:spPr>
          <p:txBody>
            <a:bodyPr>
              <a:prstTxWarp prst="textNoShape">
                <a:avLst/>
              </a:prstTxWarp>
              <a:spAutoFit/>
            </a:bodyPr>
            <a:lstStyle/>
            <a:p>
              <a:r>
                <a:rPr lang="en-US" sz="1600" dirty="0">
                  <a:latin typeface="Times New Roman" pitchFamily="-65" charset="0"/>
                </a:rPr>
                <a:t>	</a:t>
              </a:r>
              <a:r>
                <a:rPr lang="en-US" sz="1600" dirty="0" smtClean="0">
                  <a:latin typeface="Times New Roman" pitchFamily="-65" charset="0"/>
                </a:rPr>
                <a:t>			Forward</a:t>
              </a:r>
              <a:r>
                <a:rPr lang="en-US" sz="1600" dirty="0">
                  <a:latin typeface="Times New Roman" pitchFamily="-65" charset="0"/>
                </a:rPr>
                <a:t>		   	Central </a:t>
              </a:r>
            </a:p>
            <a:p>
              <a:r>
                <a:rPr lang="en-US" sz="1600" dirty="0">
                  <a:latin typeface="Times New Roman" pitchFamily="-65" charset="0"/>
                </a:rPr>
                <a:t>	</a:t>
              </a:r>
              <a:r>
                <a:rPr lang="en-US" sz="1600" dirty="0" smtClean="0">
                  <a:latin typeface="Times New Roman" pitchFamily="-65" charset="0"/>
                </a:rPr>
                <a:t>			Detector      </a:t>
              </a:r>
              <a:r>
                <a:rPr lang="en-US" sz="1600" dirty="0">
                  <a:latin typeface="Times New Roman" pitchFamily="-65" charset="0"/>
                </a:rPr>
                <a:t>		Detector</a:t>
              </a:r>
            </a:p>
            <a:p>
              <a:r>
                <a:rPr lang="en-US" sz="1600" b="1" dirty="0">
                  <a:latin typeface="Times New Roman" pitchFamily="-65" charset="0"/>
                </a:rPr>
                <a:t>Angular range</a:t>
              </a:r>
              <a:r>
                <a:rPr lang="en-US" sz="1600" dirty="0">
                  <a:latin typeface="Times New Roman" pitchFamily="-65" charset="0"/>
                </a:rPr>
                <a:t>	</a:t>
              </a:r>
              <a:endParaRPr lang="en-US" sz="1600" dirty="0" smtClean="0">
                <a:latin typeface="Times New Roman" pitchFamily="-65" charset="0"/>
              </a:endParaRPr>
            </a:p>
            <a:p>
              <a:r>
                <a:rPr lang="en-US" sz="1600" dirty="0" smtClean="0">
                  <a:solidFill>
                    <a:srgbClr val="FFFF00"/>
                  </a:solidFill>
                  <a:latin typeface="Times New Roman" pitchFamily="-65" charset="0"/>
                </a:rPr>
                <a:t>Tracks			 </a:t>
              </a:r>
              <a:r>
                <a:rPr lang="en-US" sz="1600" dirty="0">
                  <a:solidFill>
                    <a:srgbClr val="FFFF00"/>
                  </a:solidFill>
                  <a:latin typeface="Times New Roman" pitchFamily="-65" charset="0"/>
                </a:rPr>
                <a:t>5</a:t>
              </a:r>
              <a:r>
                <a:rPr lang="en-US" sz="1600" baseline="30000" dirty="0">
                  <a:solidFill>
                    <a:srgbClr val="FFFF00"/>
                  </a:solidFill>
                  <a:latin typeface="Times New Roman" pitchFamily="-65" charset="0"/>
                </a:rPr>
                <a:t>0</a:t>
              </a:r>
              <a:r>
                <a:rPr lang="en-US" sz="1600" dirty="0">
                  <a:solidFill>
                    <a:srgbClr val="FFFF00"/>
                  </a:solidFill>
                  <a:latin typeface="Times New Roman" pitchFamily="-65" charset="0"/>
                </a:rPr>
                <a:t> – 40</a:t>
              </a:r>
              <a:r>
                <a:rPr lang="en-US" sz="1600" baseline="30000" dirty="0">
                  <a:solidFill>
                    <a:srgbClr val="FFFF00"/>
                  </a:solidFill>
                  <a:latin typeface="Times New Roman" pitchFamily="-65" charset="0"/>
                </a:rPr>
                <a:t>0</a:t>
              </a:r>
              <a:r>
                <a:rPr lang="en-US" sz="1600" baseline="30000" dirty="0">
                  <a:latin typeface="Times New Roman" pitchFamily="-65" charset="0"/>
                </a:rPr>
                <a:t>	</a:t>
              </a:r>
              <a:r>
                <a:rPr lang="en-US" sz="1600" dirty="0" smtClean="0">
                  <a:latin typeface="Times New Roman" pitchFamily="-65" charset="0"/>
                </a:rPr>
                <a:t>		</a:t>
              </a:r>
              <a:r>
                <a:rPr lang="en-US" sz="1600" dirty="0" smtClean="0">
                  <a:solidFill>
                    <a:srgbClr val="FFFF00"/>
                  </a:solidFill>
                  <a:latin typeface="Times New Roman" pitchFamily="-65" charset="0"/>
                </a:rPr>
                <a:t>  </a:t>
              </a:r>
              <a:r>
                <a:rPr lang="en-US" sz="1600" dirty="0">
                  <a:solidFill>
                    <a:srgbClr val="FFFF00"/>
                  </a:solidFill>
                  <a:latin typeface="Times New Roman" pitchFamily="-65" charset="0"/>
                </a:rPr>
                <a:t>35</a:t>
              </a:r>
              <a:r>
                <a:rPr lang="en-US" sz="1600" baseline="30000" dirty="0">
                  <a:solidFill>
                    <a:srgbClr val="FFFF00"/>
                  </a:solidFill>
                  <a:latin typeface="Times New Roman" pitchFamily="-65" charset="0"/>
                </a:rPr>
                <a:t>0</a:t>
              </a:r>
              <a:r>
                <a:rPr lang="en-US" sz="1600" dirty="0">
                  <a:solidFill>
                    <a:srgbClr val="FFFF00"/>
                  </a:solidFill>
                  <a:latin typeface="Times New Roman" pitchFamily="-65" charset="0"/>
                </a:rPr>
                <a:t> – 125</a:t>
              </a:r>
              <a:r>
                <a:rPr lang="en-US" sz="1600" baseline="30000" dirty="0">
                  <a:solidFill>
                    <a:srgbClr val="FFFF00"/>
                  </a:solidFill>
                  <a:latin typeface="Times New Roman" pitchFamily="-65" charset="0"/>
                </a:rPr>
                <a:t>0</a:t>
              </a:r>
              <a:endParaRPr lang="en-US" sz="1600" dirty="0" smtClean="0">
                <a:solidFill>
                  <a:srgbClr val="FFFF00"/>
                </a:solidFill>
                <a:latin typeface="Times New Roman" pitchFamily="-65" charset="0"/>
              </a:endParaRPr>
            </a:p>
            <a:p>
              <a:r>
                <a:rPr lang="en-US" sz="1600" dirty="0" smtClean="0">
                  <a:solidFill>
                    <a:srgbClr val="FFFF00"/>
                  </a:solidFill>
                  <a:latin typeface="Times New Roman" pitchFamily="-65" charset="0"/>
                </a:rPr>
                <a:t>Photons			 </a:t>
              </a:r>
              <a:r>
                <a:rPr lang="en-US" sz="1600" dirty="0">
                  <a:solidFill>
                    <a:srgbClr val="FFFF00"/>
                  </a:solidFill>
                  <a:latin typeface="Times New Roman" pitchFamily="-65" charset="0"/>
                </a:rPr>
                <a:t>2.5</a:t>
              </a:r>
              <a:r>
                <a:rPr lang="en-US" sz="1600" baseline="30000" dirty="0">
                  <a:solidFill>
                    <a:srgbClr val="FFFF00"/>
                  </a:solidFill>
                  <a:latin typeface="Times New Roman" pitchFamily="-65" charset="0"/>
                </a:rPr>
                <a:t>0</a:t>
              </a:r>
              <a:r>
                <a:rPr lang="en-US" sz="1600" dirty="0">
                  <a:solidFill>
                    <a:srgbClr val="FFFF00"/>
                  </a:solidFill>
                  <a:latin typeface="Times New Roman" pitchFamily="-65" charset="0"/>
                </a:rPr>
                <a:t> – 40</a:t>
              </a:r>
              <a:r>
                <a:rPr lang="en-US" sz="1600" baseline="30000" dirty="0">
                  <a:solidFill>
                    <a:srgbClr val="FFFF00"/>
                  </a:solidFill>
                  <a:latin typeface="Times New Roman" pitchFamily="-65" charset="0"/>
                </a:rPr>
                <a:t>0</a:t>
              </a:r>
              <a:r>
                <a:rPr lang="en-US" sz="1600" b="1" dirty="0">
                  <a:solidFill>
                    <a:srgbClr val="FFFF00"/>
                  </a:solidFill>
                  <a:latin typeface="Times New Roman" pitchFamily="-65" charset="0"/>
                </a:rPr>
                <a:t> </a:t>
              </a:r>
              <a:r>
                <a:rPr lang="en-US" sz="1600" dirty="0" smtClean="0">
                  <a:latin typeface="Times New Roman" pitchFamily="-65" charset="0"/>
                </a:rPr>
                <a:t>			 </a:t>
              </a:r>
              <a:r>
                <a:rPr lang="en-US" sz="1600" dirty="0">
                  <a:latin typeface="Times New Roman" pitchFamily="-65" charset="0"/>
                </a:rPr>
                <a:t>---</a:t>
              </a:r>
            </a:p>
            <a:p>
              <a:r>
                <a:rPr lang="en-US" sz="1600" b="1" dirty="0">
                  <a:latin typeface="Times New Roman" pitchFamily="-65" charset="0"/>
                </a:rPr>
                <a:t>Resolution</a:t>
              </a:r>
              <a:endParaRPr lang="en-US" sz="1600" b="1" dirty="0" smtClean="0">
                <a:latin typeface="Times New Roman" pitchFamily="-65" charset="0"/>
              </a:endParaRPr>
            </a:p>
            <a:p>
              <a:r>
                <a:rPr lang="en-US" sz="1600" dirty="0" err="1" smtClean="0">
                  <a:latin typeface="Symbol" pitchFamily="-65" charset="2"/>
                </a:rPr>
                <a:t>d</a:t>
              </a:r>
              <a:r>
                <a:rPr lang="en-US" sz="1600" dirty="0" err="1" smtClean="0">
                  <a:latin typeface="Times New Roman" pitchFamily="-65" charset="0"/>
                </a:rPr>
                <a:t>p</a:t>
              </a:r>
              <a:r>
                <a:rPr lang="en-US" sz="1600" dirty="0" err="1">
                  <a:latin typeface="Times New Roman" pitchFamily="-65" charset="0"/>
                </a:rPr>
                <a:t>/p</a:t>
              </a:r>
              <a:r>
                <a:rPr lang="en-US" sz="1600" dirty="0">
                  <a:latin typeface="Times New Roman" pitchFamily="-65" charset="0"/>
                </a:rPr>
                <a:t> (%)</a:t>
              </a:r>
              <a:r>
                <a:rPr lang="en-US" sz="1600" dirty="0" smtClean="0">
                  <a:latin typeface="Times New Roman" pitchFamily="-65" charset="0"/>
                </a:rPr>
                <a:t> 			</a:t>
              </a:r>
              <a:r>
                <a:rPr lang="en-US" sz="1600" dirty="0">
                  <a:latin typeface="Times New Roman" pitchFamily="-65" charset="0"/>
                </a:rPr>
                <a:t>&lt; 1 @ 5 GeV/</a:t>
              </a:r>
              <a:r>
                <a:rPr lang="en-US" sz="1600" dirty="0" err="1">
                  <a:latin typeface="Times New Roman" pitchFamily="-65" charset="0"/>
                </a:rPr>
                <a:t>c</a:t>
              </a:r>
              <a:r>
                <a:rPr lang="en-US" sz="1600" dirty="0">
                  <a:latin typeface="Times New Roman" pitchFamily="-65" charset="0"/>
                </a:rPr>
                <a:t> 	</a:t>
              </a:r>
              <a:r>
                <a:rPr lang="en-US" sz="1600" dirty="0" smtClean="0">
                  <a:latin typeface="Times New Roman" pitchFamily="-65" charset="0"/>
                </a:rPr>
                <a:t> 	 </a:t>
              </a:r>
              <a:r>
                <a:rPr lang="en-US" sz="1600" dirty="0">
                  <a:latin typeface="Times New Roman" pitchFamily="-65" charset="0"/>
                </a:rPr>
                <a:t>&lt; 5 @ 1.5 GeV/</a:t>
              </a:r>
              <a:r>
                <a:rPr lang="en-US" sz="1600" dirty="0" err="1">
                  <a:latin typeface="Times New Roman" pitchFamily="-65" charset="0"/>
                </a:rPr>
                <a:t>c</a:t>
              </a:r>
              <a:endParaRPr lang="en-US" sz="1600" dirty="0" smtClean="0">
                <a:latin typeface="Times New Roman" pitchFamily="-65" charset="0"/>
              </a:endParaRPr>
            </a:p>
            <a:p>
              <a:r>
                <a:rPr lang="en-US" sz="1600" dirty="0" err="1" smtClean="0">
                  <a:latin typeface="Symbol" pitchFamily="-65" charset="2"/>
                </a:rPr>
                <a:t>dq</a:t>
              </a:r>
              <a:r>
                <a:rPr lang="en-US" sz="1600" dirty="0" smtClean="0">
                  <a:latin typeface="Symbol" pitchFamily="-65" charset="2"/>
                </a:rPr>
                <a:t> </a:t>
              </a:r>
              <a:r>
                <a:rPr lang="en-US" sz="1600" dirty="0">
                  <a:latin typeface="Times New Roman" pitchFamily="-65" charset="0"/>
                </a:rPr>
                <a:t>(</a:t>
              </a:r>
              <a:r>
                <a:rPr lang="en-US" sz="1600" dirty="0" err="1">
                  <a:latin typeface="Times New Roman" pitchFamily="-65" charset="0"/>
                </a:rPr>
                <a:t>mr</a:t>
              </a:r>
              <a:r>
                <a:rPr lang="en-US" sz="1600" dirty="0">
                  <a:latin typeface="Times New Roman" pitchFamily="-65" charset="0"/>
                </a:rPr>
                <a:t>)</a:t>
              </a:r>
              <a:r>
                <a:rPr lang="en-US" sz="1600" dirty="0" smtClean="0">
                  <a:latin typeface="Times New Roman" pitchFamily="-65" charset="0"/>
                </a:rPr>
                <a:t>			&lt; </a:t>
              </a:r>
              <a:r>
                <a:rPr lang="en-US" sz="1600" dirty="0">
                  <a:latin typeface="Times New Roman" pitchFamily="-65" charset="0"/>
                </a:rPr>
                <a:t>1	</a:t>
              </a:r>
              <a:r>
                <a:rPr lang="en-US" sz="1600" dirty="0" smtClean="0">
                  <a:latin typeface="Times New Roman" pitchFamily="-65" charset="0"/>
                </a:rPr>
                <a:t>			 &lt; </a:t>
              </a:r>
              <a:r>
                <a:rPr lang="en-US" sz="1600" dirty="0">
                  <a:latin typeface="Times New Roman" pitchFamily="-65" charset="0"/>
                </a:rPr>
                <a:t>10 - 20	</a:t>
              </a:r>
              <a:endParaRPr lang="en-US" sz="1600" dirty="0" smtClean="0">
                <a:latin typeface="Times New Roman" pitchFamily="-65" charset="0"/>
              </a:endParaRPr>
            </a:p>
            <a:p>
              <a:r>
                <a:rPr lang="en-US" sz="1600" dirty="0" err="1" smtClean="0">
                  <a:latin typeface="Symbol" pitchFamily="-65" charset="2"/>
                </a:rPr>
                <a:t>Df</a:t>
              </a:r>
              <a:r>
                <a:rPr lang="en-US" sz="1600" dirty="0" smtClean="0">
                  <a:latin typeface="Symbol" pitchFamily="-65" charset="2"/>
                </a:rPr>
                <a:t> </a:t>
              </a:r>
              <a:r>
                <a:rPr lang="en-US" sz="1600" dirty="0">
                  <a:latin typeface="Times New Roman" pitchFamily="-65" charset="0"/>
                </a:rPr>
                <a:t>(</a:t>
              </a:r>
              <a:r>
                <a:rPr lang="en-US" sz="1600" dirty="0" err="1">
                  <a:latin typeface="Times New Roman" pitchFamily="-65" charset="0"/>
                </a:rPr>
                <a:t>mr</a:t>
              </a:r>
              <a:r>
                <a:rPr lang="en-US" sz="1600" dirty="0">
                  <a:latin typeface="Times New Roman" pitchFamily="-65" charset="0"/>
                </a:rPr>
                <a:t>)</a:t>
              </a:r>
              <a:r>
                <a:rPr lang="en-US" sz="1600" dirty="0" smtClean="0">
                  <a:latin typeface="Times New Roman" pitchFamily="-65" charset="0"/>
                </a:rPr>
                <a:t>			&lt; </a:t>
              </a:r>
              <a:r>
                <a:rPr lang="en-US" sz="1600" dirty="0">
                  <a:latin typeface="Times New Roman" pitchFamily="-65" charset="0"/>
                </a:rPr>
                <a:t>3		</a:t>
              </a:r>
              <a:r>
                <a:rPr lang="en-US" sz="1600" dirty="0" smtClean="0">
                  <a:latin typeface="Times New Roman" pitchFamily="-65" charset="0"/>
                </a:rPr>
                <a:t> 		 </a:t>
              </a:r>
              <a:r>
                <a:rPr lang="en-US" sz="1600" dirty="0">
                  <a:latin typeface="Times New Roman" pitchFamily="-65" charset="0"/>
                </a:rPr>
                <a:t>&lt;   5   </a:t>
              </a:r>
            </a:p>
            <a:p>
              <a:r>
                <a:rPr lang="en-US" sz="1600" b="1" dirty="0">
                  <a:latin typeface="Times New Roman" pitchFamily="-65" charset="0"/>
                </a:rPr>
                <a:t>Photon detection</a:t>
              </a:r>
              <a:endParaRPr lang="en-US" sz="1600" b="1" dirty="0" smtClean="0">
                <a:latin typeface="Times New Roman" pitchFamily="-65" charset="0"/>
              </a:endParaRPr>
            </a:p>
            <a:p>
              <a:r>
                <a:rPr lang="en-US" sz="1600" dirty="0" smtClean="0">
                  <a:latin typeface="Times New Roman" pitchFamily="-65" charset="0"/>
                </a:rPr>
                <a:t>Energy </a:t>
              </a:r>
              <a:r>
                <a:rPr lang="en-US" sz="1600" dirty="0">
                  <a:latin typeface="Times New Roman" pitchFamily="-65" charset="0"/>
                </a:rPr>
                <a:t>(</a:t>
              </a:r>
              <a:r>
                <a:rPr lang="en-US" sz="1600" dirty="0" err="1">
                  <a:latin typeface="Times New Roman" pitchFamily="-65" charset="0"/>
                </a:rPr>
                <a:t>MeV</a:t>
              </a:r>
              <a:r>
                <a:rPr lang="en-US" sz="1600" dirty="0">
                  <a:latin typeface="Times New Roman" pitchFamily="-65" charset="0"/>
                </a:rPr>
                <a:t>)</a:t>
              </a:r>
              <a:r>
                <a:rPr lang="en-US" sz="1600" dirty="0" smtClean="0">
                  <a:latin typeface="Times New Roman" pitchFamily="-65" charset="0"/>
                </a:rPr>
                <a:t>		&gt;</a:t>
              </a:r>
              <a:r>
                <a:rPr lang="en-US" sz="1600" dirty="0">
                  <a:latin typeface="Times New Roman" pitchFamily="-65" charset="0"/>
                </a:rPr>
                <a:t>150	</a:t>
              </a:r>
              <a:r>
                <a:rPr lang="en-US" sz="1600" dirty="0" smtClean="0">
                  <a:latin typeface="Times New Roman" pitchFamily="-65" charset="0"/>
                </a:rPr>
                <a:t>			-</a:t>
              </a:r>
              <a:r>
                <a:rPr lang="en-US" sz="1600" dirty="0">
                  <a:latin typeface="Times New Roman" pitchFamily="-65" charset="0"/>
                </a:rPr>
                <a:t>--</a:t>
              </a:r>
              <a:endParaRPr lang="en-US" sz="1600" dirty="0" smtClean="0">
                <a:latin typeface="Times New Roman" pitchFamily="-65" charset="0"/>
              </a:endParaRPr>
            </a:p>
            <a:p>
              <a:r>
                <a:rPr lang="en-US" sz="1600" dirty="0" err="1" smtClean="0">
                  <a:latin typeface="Symbol" pitchFamily="-65" charset="2"/>
                </a:rPr>
                <a:t>dq</a:t>
              </a:r>
              <a:r>
                <a:rPr lang="en-US" sz="1600" dirty="0" smtClean="0">
                  <a:latin typeface="Times New Roman" pitchFamily="-65" charset="0"/>
                </a:rPr>
                <a:t> </a:t>
              </a:r>
              <a:r>
                <a:rPr lang="en-US" sz="1600" dirty="0">
                  <a:latin typeface="Times New Roman" pitchFamily="-65" charset="0"/>
                </a:rPr>
                <a:t>(</a:t>
              </a:r>
              <a:r>
                <a:rPr lang="en-US" sz="1600" dirty="0" err="1">
                  <a:latin typeface="Times New Roman" pitchFamily="-65" charset="0"/>
                </a:rPr>
                <a:t>mr</a:t>
              </a:r>
              <a:r>
                <a:rPr lang="en-US" sz="1600" dirty="0">
                  <a:latin typeface="Times New Roman" pitchFamily="-65" charset="0"/>
                </a:rPr>
                <a:t>)</a:t>
              </a:r>
              <a:r>
                <a:rPr lang="en-US" sz="1600" b="1" dirty="0" smtClean="0">
                  <a:latin typeface="Times New Roman" pitchFamily="-65" charset="0"/>
                </a:rPr>
                <a:t>			</a:t>
              </a:r>
              <a:r>
                <a:rPr lang="en-US" sz="1600" dirty="0" smtClean="0">
                  <a:latin typeface="Times New Roman" pitchFamily="-65" charset="0"/>
                </a:rPr>
                <a:t>4 </a:t>
              </a:r>
              <a:r>
                <a:rPr lang="en-US" sz="1600" dirty="0">
                  <a:latin typeface="Times New Roman" pitchFamily="-65" charset="0"/>
                </a:rPr>
                <a:t>@ 1 GeV</a:t>
              </a:r>
              <a:r>
                <a:rPr lang="en-US" sz="1600" dirty="0" smtClean="0">
                  <a:latin typeface="Times New Roman" pitchFamily="-65" charset="0"/>
                </a:rPr>
                <a:t>			 </a:t>
              </a:r>
              <a:r>
                <a:rPr lang="en-US" sz="1600" dirty="0">
                  <a:latin typeface="Times New Roman" pitchFamily="-65" charset="0"/>
                </a:rPr>
                <a:t>---</a:t>
              </a:r>
            </a:p>
            <a:p>
              <a:r>
                <a:rPr lang="en-US" sz="1600" b="1" dirty="0">
                  <a:latin typeface="Times New Roman" pitchFamily="-65" charset="0"/>
                </a:rPr>
                <a:t>Neutron detection</a:t>
              </a:r>
              <a:endParaRPr lang="en-US" sz="1600" b="1" dirty="0" smtClean="0">
                <a:latin typeface="Times New Roman" pitchFamily="-65" charset="0"/>
              </a:endParaRPr>
            </a:p>
            <a:p>
              <a:r>
                <a:rPr lang="en-US" sz="1600" dirty="0" smtClean="0">
                  <a:latin typeface="Times New Roman" pitchFamily="-65" charset="0"/>
                </a:rPr>
                <a:t>N</a:t>
              </a:r>
              <a:r>
                <a:rPr lang="en-US" sz="1600" baseline="-25000" dirty="0" smtClean="0">
                  <a:latin typeface="Times New Roman" pitchFamily="-65" charset="0"/>
                </a:rPr>
                <a:t>eff				</a:t>
              </a:r>
              <a:r>
                <a:rPr lang="en-US" sz="1600" dirty="0" smtClean="0">
                  <a:latin typeface="Times New Roman" pitchFamily="-65" charset="0"/>
                </a:rPr>
                <a:t>&lt; </a:t>
              </a:r>
              <a:r>
                <a:rPr lang="en-US" sz="1600" dirty="0">
                  <a:latin typeface="Times New Roman" pitchFamily="-65" charset="0"/>
                </a:rPr>
                <a:t>0.7 (EC+PCAL)	under development</a:t>
              </a:r>
            </a:p>
            <a:p>
              <a:r>
                <a:rPr lang="en-US" sz="1600" b="1" dirty="0">
                  <a:latin typeface="Times New Roman" pitchFamily="-65" charset="0"/>
                </a:rPr>
                <a:t>Particle </a:t>
              </a:r>
              <a:r>
                <a:rPr lang="en-US" sz="1600" b="1" dirty="0" smtClean="0">
                  <a:latin typeface="Times New Roman" pitchFamily="-65" charset="0"/>
                </a:rPr>
                <a:t>ID</a:t>
              </a:r>
            </a:p>
            <a:p>
              <a:r>
                <a:rPr lang="en-US" sz="1600" dirty="0" err="1" smtClean="0">
                  <a:latin typeface="Times New Roman" pitchFamily="-65" charset="0"/>
                </a:rPr>
                <a:t>e</a:t>
              </a:r>
              <a:r>
                <a:rPr lang="en-US" sz="1600" b="1" dirty="0" err="1">
                  <a:latin typeface="Times New Roman" pitchFamily="-65" charset="0"/>
                </a:rPr>
                <a:t>/</a:t>
              </a:r>
              <a:r>
                <a:rPr lang="en-US" sz="1600" dirty="0" err="1">
                  <a:latin typeface="Symbol" pitchFamily="-65" charset="2"/>
                </a:rPr>
                <a:t>p</a:t>
              </a:r>
              <a:r>
                <a:rPr lang="en-US" sz="1600" dirty="0" smtClean="0">
                  <a:latin typeface="Symbol" pitchFamily="-65" charset="2"/>
                </a:rPr>
                <a:t>				</a:t>
              </a:r>
              <a:r>
                <a:rPr lang="en-US" sz="1600" dirty="0" smtClean="0">
                  <a:latin typeface="Times New Roman" pitchFamily="-65" charset="0"/>
                </a:rPr>
                <a:t>Full </a:t>
              </a:r>
              <a:r>
                <a:rPr lang="en-US" sz="1600" dirty="0">
                  <a:latin typeface="Times New Roman" pitchFamily="-65" charset="0"/>
                </a:rPr>
                <a:t>range	</a:t>
              </a:r>
              <a:r>
                <a:rPr lang="en-US" sz="1600" dirty="0" smtClean="0">
                  <a:latin typeface="Times New Roman" pitchFamily="-65" charset="0"/>
                </a:rPr>
                <a:t>			 </a:t>
              </a:r>
              <a:r>
                <a:rPr lang="en-US" sz="1600" dirty="0">
                  <a:latin typeface="Times New Roman" pitchFamily="-65" charset="0"/>
                </a:rPr>
                <a:t>---</a:t>
              </a:r>
              <a:endParaRPr lang="en-US" sz="1600" dirty="0" smtClean="0">
                <a:latin typeface="Times New Roman" pitchFamily="-65" charset="0"/>
              </a:endParaRPr>
            </a:p>
            <a:p>
              <a:r>
                <a:rPr lang="en-US" sz="1600" dirty="0" err="1" smtClean="0">
                  <a:latin typeface="Symbol" pitchFamily="-65" charset="2"/>
                </a:rPr>
                <a:t>p</a:t>
              </a:r>
              <a:r>
                <a:rPr lang="en-US" sz="1600" dirty="0" err="1">
                  <a:latin typeface="Symbol" pitchFamily="-65" charset="2"/>
                </a:rPr>
                <a:t>/</a:t>
              </a:r>
              <a:r>
                <a:rPr lang="en-US" sz="1600" dirty="0" err="1">
                  <a:latin typeface="Times New Roman" pitchFamily="-65" charset="0"/>
                </a:rPr>
                <a:t>p</a:t>
              </a:r>
              <a:r>
                <a:rPr lang="en-US" sz="1600" dirty="0" smtClean="0">
                  <a:latin typeface="Symbol" pitchFamily="-65" charset="2"/>
                </a:rPr>
                <a:t>				</a:t>
              </a:r>
              <a:r>
                <a:rPr lang="en-US" sz="1600" dirty="0" smtClean="0">
                  <a:latin typeface="Times New Roman" pitchFamily="-65" charset="0"/>
                </a:rPr>
                <a:t>&lt; </a:t>
              </a:r>
              <a:r>
                <a:rPr lang="en-US" sz="1600" dirty="0">
                  <a:latin typeface="Times New Roman" pitchFamily="-65" charset="0"/>
                </a:rPr>
                <a:t>5 GeV/</a:t>
              </a:r>
              <a:r>
                <a:rPr lang="en-US" sz="1600" dirty="0" err="1">
                  <a:latin typeface="Times New Roman" pitchFamily="-65" charset="0"/>
                </a:rPr>
                <a:t>c</a:t>
              </a:r>
              <a:r>
                <a:rPr lang="en-US" sz="1600" dirty="0">
                  <a:latin typeface="Times New Roman" pitchFamily="-65" charset="0"/>
                </a:rPr>
                <a:t>	</a:t>
              </a:r>
              <a:r>
                <a:rPr lang="en-US" sz="1600" dirty="0" smtClean="0">
                  <a:latin typeface="Times New Roman" pitchFamily="-65" charset="0"/>
                </a:rPr>
                <a:t>		 </a:t>
              </a:r>
              <a:r>
                <a:rPr lang="en-US" sz="1600" dirty="0">
                  <a:latin typeface="Times New Roman" pitchFamily="-65" charset="0"/>
                </a:rPr>
                <a:t>&lt; 1.25 GeV/</a:t>
              </a:r>
              <a:r>
                <a:rPr lang="en-US" sz="1600" dirty="0" err="1">
                  <a:latin typeface="Times New Roman" pitchFamily="-65" charset="0"/>
                </a:rPr>
                <a:t>c</a:t>
              </a:r>
              <a:endParaRPr lang="en-US" sz="1600" dirty="0" smtClean="0">
                <a:latin typeface="Times New Roman" pitchFamily="-65" charset="0"/>
              </a:endParaRPr>
            </a:p>
            <a:p>
              <a:r>
                <a:rPr lang="en-US" sz="1600" dirty="0" err="1" smtClean="0">
                  <a:latin typeface="Symbol" pitchFamily="-65" charset="2"/>
                </a:rPr>
                <a:t>p</a:t>
              </a:r>
              <a:r>
                <a:rPr lang="en-US" sz="1600" dirty="0">
                  <a:latin typeface="Times New Roman" pitchFamily="-65" charset="0"/>
                </a:rPr>
                <a:t>/K</a:t>
              </a:r>
              <a:r>
                <a:rPr lang="en-US" sz="1600" dirty="0" smtClean="0">
                  <a:latin typeface="Times New Roman" pitchFamily="-65" charset="0"/>
                </a:rPr>
                <a:t>				&lt; </a:t>
              </a:r>
              <a:r>
                <a:rPr lang="en-US" sz="1600" dirty="0">
                  <a:latin typeface="Times New Roman" pitchFamily="-65" charset="0"/>
                </a:rPr>
                <a:t>2.5 GeV/</a:t>
              </a:r>
              <a:r>
                <a:rPr lang="en-US" sz="1600" dirty="0" err="1">
                  <a:latin typeface="Times New Roman" pitchFamily="-65" charset="0"/>
                </a:rPr>
                <a:t>c</a:t>
              </a:r>
              <a:r>
                <a:rPr lang="en-US" sz="1600" dirty="0" smtClean="0">
                  <a:latin typeface="Times New Roman" pitchFamily="-65" charset="0"/>
                </a:rPr>
                <a:t>		 </a:t>
              </a:r>
              <a:r>
                <a:rPr lang="en-US" sz="1600" dirty="0">
                  <a:latin typeface="Times New Roman" pitchFamily="-65" charset="0"/>
                </a:rPr>
                <a:t>&lt; 0.65 GeV/</a:t>
              </a:r>
              <a:r>
                <a:rPr lang="en-US" sz="1600" dirty="0" err="1">
                  <a:latin typeface="Times New Roman" pitchFamily="-65" charset="0"/>
                </a:rPr>
                <a:t>c</a:t>
              </a:r>
              <a:endParaRPr lang="en-US" sz="1600" dirty="0" smtClean="0">
                <a:latin typeface="Times New Roman" pitchFamily="-65" charset="0"/>
              </a:endParaRPr>
            </a:p>
            <a:p>
              <a:r>
                <a:rPr lang="en-US" sz="1600" dirty="0" smtClean="0">
                  <a:latin typeface="Times New Roman" pitchFamily="-65" charset="0"/>
                </a:rPr>
                <a:t>K</a:t>
              </a:r>
              <a:r>
                <a:rPr lang="en-US" sz="1600" dirty="0">
                  <a:latin typeface="Times New Roman" pitchFamily="-65" charset="0"/>
                </a:rPr>
                <a:t>/</a:t>
              </a:r>
              <a:r>
                <a:rPr lang="en-US" sz="1600" dirty="0" err="1">
                  <a:latin typeface="Times New Roman" pitchFamily="-65" charset="0"/>
                </a:rPr>
                <a:t>p</a:t>
              </a:r>
              <a:r>
                <a:rPr lang="en-US" sz="1600" dirty="0" smtClean="0">
                  <a:latin typeface="Symbol" pitchFamily="-65" charset="2"/>
                </a:rPr>
                <a:t>				&lt; </a:t>
              </a:r>
              <a:r>
                <a:rPr lang="en-US" sz="1600" dirty="0">
                  <a:latin typeface="Symbol" pitchFamily="-65" charset="2"/>
                </a:rPr>
                <a:t>4 </a:t>
              </a:r>
              <a:r>
                <a:rPr lang="en-US" sz="1600" dirty="0">
                  <a:latin typeface="Times New Roman" pitchFamily="-65" charset="0"/>
                </a:rPr>
                <a:t>GeV/</a:t>
              </a:r>
              <a:r>
                <a:rPr lang="en-US" sz="1600" dirty="0" err="1">
                  <a:latin typeface="Times New Roman" pitchFamily="-65" charset="0"/>
                </a:rPr>
                <a:t>c</a:t>
              </a:r>
              <a:r>
                <a:rPr lang="en-US" sz="1600" dirty="0">
                  <a:latin typeface="Times New Roman" pitchFamily="-65" charset="0"/>
                </a:rPr>
                <a:t>	</a:t>
              </a:r>
              <a:r>
                <a:rPr lang="en-US" sz="1600" dirty="0" smtClean="0">
                  <a:latin typeface="Times New Roman" pitchFamily="-65" charset="0"/>
                </a:rPr>
                <a:t>		 </a:t>
              </a:r>
              <a:r>
                <a:rPr lang="en-US" sz="1600" dirty="0">
                  <a:latin typeface="Times New Roman" pitchFamily="-65" charset="0"/>
                </a:rPr>
                <a:t>&lt; 1.0 GeV/</a:t>
              </a:r>
              <a:r>
                <a:rPr lang="en-US" sz="1600" dirty="0" err="1">
                  <a:latin typeface="Times New Roman" pitchFamily="-65" charset="0"/>
                </a:rPr>
                <a:t>c</a:t>
              </a:r>
              <a:endParaRPr lang="en-US" sz="1600" dirty="0" smtClean="0">
                <a:latin typeface="Times New Roman" pitchFamily="-65" charset="0"/>
              </a:endParaRPr>
            </a:p>
            <a:p>
              <a:r>
                <a:rPr lang="en-US" sz="1600" dirty="0" smtClean="0">
                  <a:latin typeface="Symbol" pitchFamily="-65" charset="2"/>
                </a:rPr>
                <a:t>p</a:t>
              </a:r>
              <a:r>
                <a:rPr lang="en-US" sz="1600" baseline="30000" dirty="0" smtClean="0">
                  <a:latin typeface="Symbol" pitchFamily="-65" charset="2"/>
                </a:rPr>
                <a:t>0</a:t>
              </a:r>
              <a:r>
                <a:rPr lang="en-US" sz="1600" dirty="0">
                  <a:latin typeface="Symbol" pitchFamily="-65" charset="2"/>
                  <a:sym typeface="Symbol" pitchFamily="-65" charset="2"/>
                </a:rPr>
                <a:t></a:t>
              </a:r>
              <a:r>
                <a:rPr lang="en-US" sz="1600" dirty="0" smtClean="0">
                  <a:latin typeface="Symbol" pitchFamily="-65" charset="2"/>
                  <a:sym typeface="Symbol" pitchFamily="-65" charset="2"/>
                </a:rPr>
                <a:t>gg			</a:t>
              </a:r>
              <a:r>
                <a:rPr lang="en-US" sz="1600" dirty="0">
                  <a:latin typeface="Times New Roman" pitchFamily="-65" charset="0"/>
                  <a:sym typeface="Symbol" pitchFamily="-65" charset="2"/>
                </a:rPr>
                <a:t>Full range	</a:t>
              </a:r>
              <a:r>
                <a:rPr lang="en-US" sz="1600" dirty="0" smtClean="0">
                  <a:latin typeface="Times New Roman" pitchFamily="-65" charset="0"/>
                  <a:sym typeface="Symbol" pitchFamily="-65" charset="2"/>
                </a:rPr>
                <a:t>		 </a:t>
              </a:r>
              <a:r>
                <a:rPr lang="en-US" sz="1600" dirty="0">
                  <a:latin typeface="Times New Roman" pitchFamily="-65" charset="0"/>
                  <a:sym typeface="Symbol" pitchFamily="-65" charset="2"/>
                </a:rPr>
                <a:t>---</a:t>
              </a:r>
              <a:endParaRPr lang="en-US" sz="1600" dirty="0" smtClean="0">
                <a:latin typeface="Times New Roman" pitchFamily="-65" charset="0"/>
                <a:sym typeface="Symbol" pitchFamily="-65" charset="2"/>
              </a:endParaRPr>
            </a:p>
            <a:p>
              <a:r>
                <a:rPr lang="en-US" sz="1600" dirty="0" err="1" smtClean="0">
                  <a:latin typeface="Symbol" pitchFamily="-65" charset="2"/>
                </a:rPr>
                <a:t>h</a:t>
              </a:r>
              <a:r>
                <a:rPr lang="en-US" sz="1600" dirty="0" err="1">
                  <a:latin typeface="Symbol" pitchFamily="-65" charset="2"/>
                  <a:sym typeface="Symbol" pitchFamily="-65" charset="2"/>
                </a:rPr>
                <a:t>gg</a:t>
              </a:r>
              <a:r>
                <a:rPr lang="en-US" sz="1600" dirty="0" smtClean="0">
                  <a:latin typeface="Symbol" pitchFamily="-65" charset="2"/>
                  <a:sym typeface="Symbol" pitchFamily="-65" charset="2"/>
                </a:rPr>
                <a:t>			</a:t>
              </a:r>
              <a:r>
                <a:rPr lang="en-US" sz="1600" dirty="0" smtClean="0">
                  <a:latin typeface="Times New Roman" pitchFamily="-65" charset="0"/>
                  <a:sym typeface="Symbol" pitchFamily="-65" charset="2"/>
                </a:rPr>
                <a:t>Full </a:t>
              </a:r>
              <a:r>
                <a:rPr lang="en-US" sz="1600" dirty="0">
                  <a:latin typeface="Times New Roman" pitchFamily="-65" charset="0"/>
                  <a:sym typeface="Symbol" pitchFamily="-65" charset="2"/>
                </a:rPr>
                <a:t>range	</a:t>
              </a:r>
              <a:r>
                <a:rPr lang="en-US" sz="1600" dirty="0" smtClean="0">
                  <a:latin typeface="Times New Roman" pitchFamily="-65" charset="0"/>
                  <a:sym typeface="Symbol" pitchFamily="-65" charset="2"/>
                </a:rPr>
                <a:t>		 </a:t>
              </a:r>
              <a:r>
                <a:rPr lang="en-US" sz="1600" dirty="0">
                  <a:latin typeface="Times New Roman" pitchFamily="-65" charset="0"/>
                  <a:sym typeface="Symbol" pitchFamily="-65" charset="2"/>
                </a:rPr>
                <a:t>---</a:t>
              </a:r>
            </a:p>
          </p:txBody>
        </p:sp>
        <p:sp>
          <p:nvSpPr>
            <p:cNvPr id="44044" name="Line 6"/>
            <p:cNvSpPr>
              <a:spLocks noChangeShapeType="1"/>
            </p:cNvSpPr>
            <p:nvPr/>
          </p:nvSpPr>
          <p:spPr bwMode="auto">
            <a:xfrm>
              <a:off x="1447800" y="8382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45" name="Line 7"/>
            <p:cNvSpPr>
              <a:spLocks noChangeShapeType="1"/>
            </p:cNvSpPr>
            <p:nvPr/>
          </p:nvSpPr>
          <p:spPr bwMode="auto">
            <a:xfrm>
              <a:off x="1447800" y="14478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46" name="Line 8"/>
            <p:cNvSpPr>
              <a:spLocks noChangeShapeType="1"/>
            </p:cNvSpPr>
            <p:nvPr/>
          </p:nvSpPr>
          <p:spPr bwMode="auto">
            <a:xfrm>
              <a:off x="1447800" y="21336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47" name="Line 9"/>
            <p:cNvSpPr>
              <a:spLocks noChangeShapeType="1"/>
            </p:cNvSpPr>
            <p:nvPr/>
          </p:nvSpPr>
          <p:spPr bwMode="auto">
            <a:xfrm>
              <a:off x="1447800" y="31242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48" name="Line 10"/>
            <p:cNvSpPr>
              <a:spLocks noChangeShapeType="1"/>
            </p:cNvSpPr>
            <p:nvPr/>
          </p:nvSpPr>
          <p:spPr bwMode="auto">
            <a:xfrm>
              <a:off x="1447800" y="38862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49" name="Line 11"/>
            <p:cNvSpPr>
              <a:spLocks noChangeShapeType="1"/>
            </p:cNvSpPr>
            <p:nvPr/>
          </p:nvSpPr>
          <p:spPr bwMode="auto">
            <a:xfrm>
              <a:off x="1447800" y="43434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50" name="Line 12"/>
            <p:cNvSpPr>
              <a:spLocks noChangeShapeType="1"/>
            </p:cNvSpPr>
            <p:nvPr/>
          </p:nvSpPr>
          <p:spPr bwMode="auto">
            <a:xfrm>
              <a:off x="1447800" y="61722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51" name="Line 13"/>
            <p:cNvSpPr>
              <a:spLocks noChangeShapeType="1"/>
            </p:cNvSpPr>
            <p:nvPr/>
          </p:nvSpPr>
          <p:spPr bwMode="auto">
            <a:xfrm>
              <a:off x="1447800" y="838200"/>
              <a:ext cx="0" cy="5334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52" name="Line 14"/>
            <p:cNvSpPr>
              <a:spLocks noChangeShapeType="1"/>
            </p:cNvSpPr>
            <p:nvPr/>
          </p:nvSpPr>
          <p:spPr bwMode="auto">
            <a:xfrm>
              <a:off x="3200400" y="838200"/>
              <a:ext cx="0" cy="5334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53" name="Line 15"/>
            <p:cNvSpPr>
              <a:spLocks noChangeShapeType="1"/>
            </p:cNvSpPr>
            <p:nvPr/>
          </p:nvSpPr>
          <p:spPr bwMode="auto">
            <a:xfrm>
              <a:off x="5029200" y="838200"/>
              <a:ext cx="0" cy="5334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054" name="Line 16"/>
            <p:cNvSpPr>
              <a:spLocks noChangeShapeType="1"/>
            </p:cNvSpPr>
            <p:nvPr/>
          </p:nvSpPr>
          <p:spPr bwMode="auto">
            <a:xfrm>
              <a:off x="7086600" y="838200"/>
              <a:ext cx="0" cy="533400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44035" name="Rectangle 2"/>
          <p:cNvSpPr>
            <a:spLocks noGrp="1" noChangeArrowheads="1"/>
          </p:cNvSpPr>
          <p:nvPr>
            <p:ph type="title"/>
          </p:nvPr>
        </p:nvSpPr>
        <p:spPr>
          <a:xfrm>
            <a:off x="381000" y="76200"/>
            <a:ext cx="7696200" cy="865188"/>
          </a:xfrm>
        </p:spPr>
        <p:txBody>
          <a:bodyPr/>
          <a:lstStyle/>
          <a:p>
            <a:pPr eaLnBrk="1" hangingPunct="1">
              <a:defRPr/>
            </a:pPr>
            <a:r>
              <a:rPr lang="en-US" sz="4000" b="1" i="1" dirty="0" smtClean="0">
                <a:solidFill>
                  <a:srgbClr val="FF0000"/>
                </a:solidFill>
                <a:ea typeface="Arial" charset="0"/>
                <a:cs typeface="Arial" charset="0"/>
              </a:rPr>
              <a:t>CLAS12</a:t>
            </a:r>
            <a:r>
              <a:rPr lang="en-US" sz="4000" i="1" dirty="0" smtClean="0">
                <a:solidFill>
                  <a:srgbClr val="000000"/>
                </a:solidFill>
                <a:ea typeface="Arial" charset="0"/>
                <a:cs typeface="Arial" charset="0"/>
              </a:rPr>
              <a:t> </a:t>
            </a:r>
            <a:r>
              <a:rPr lang="en-US" sz="4000" i="1" dirty="0" smtClean="0">
                <a:ea typeface="Arial" charset="0"/>
                <a:cs typeface="Arial" charset="0"/>
              </a:rPr>
              <a:t>–</a:t>
            </a:r>
            <a:r>
              <a:rPr lang="en-US" sz="4000" dirty="0" smtClean="0">
                <a:ea typeface="Arial" charset="0"/>
                <a:cs typeface="Arial" charset="0"/>
              </a:rPr>
              <a:t> </a:t>
            </a:r>
            <a:r>
              <a:rPr lang="en-US" sz="4000" dirty="0" smtClean="0">
                <a:solidFill>
                  <a:srgbClr val="FFFFFF"/>
                </a:solidFill>
                <a:ea typeface="Arial" charset="0"/>
                <a:cs typeface="Arial" charset="0"/>
              </a:rPr>
              <a:t>Design Parameters</a:t>
            </a:r>
            <a:endParaRPr lang="en-US" sz="4000" dirty="0" smtClean="0">
              <a:solidFill>
                <a:srgbClr val="FFFFFF"/>
              </a:solidFill>
              <a:ea typeface="ＭＳ Ｐゴシック" charset="-128"/>
              <a:cs typeface="ＭＳ Ｐゴシック" charset="-128"/>
            </a:endParaRPr>
          </a:p>
        </p:txBody>
      </p:sp>
      <p:sp>
        <p:nvSpPr>
          <p:cNvPr id="44036" name="Line 17"/>
          <p:cNvSpPr>
            <a:spLocks noChangeShapeType="1"/>
          </p:cNvSpPr>
          <p:nvPr/>
        </p:nvSpPr>
        <p:spPr bwMode="auto">
          <a:xfrm>
            <a:off x="0" y="9144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44037" name="Picture 18"/>
          <p:cNvPicPr>
            <a:picLocks noChangeAspect="1"/>
          </p:cNvPicPr>
          <p:nvPr/>
        </p:nvPicPr>
        <p:blipFill>
          <a:blip r:embed="rId3">
            <a:lum contrast="6000"/>
          </a:blip>
          <a:srcRect/>
          <a:stretch>
            <a:fillRect/>
          </a:stretch>
        </p:blipFill>
        <p:spPr bwMode="auto">
          <a:xfrm>
            <a:off x="42863" y="2133600"/>
            <a:ext cx="3233737" cy="3200400"/>
          </a:xfrm>
          <a:prstGeom prst="rect">
            <a:avLst/>
          </a:prstGeom>
          <a:noFill/>
          <a:ln w="9525">
            <a:noFill/>
            <a:miter lim="800000"/>
            <a:headEnd/>
            <a:tailEnd/>
          </a:ln>
        </p:spPr>
      </p:pic>
      <p:sp>
        <p:nvSpPr>
          <p:cNvPr id="44041" name="TextBox 21"/>
          <p:cNvSpPr txBox="1">
            <a:spLocks noChangeArrowheads="1"/>
          </p:cNvSpPr>
          <p:nvPr/>
        </p:nvSpPr>
        <p:spPr bwMode="auto">
          <a:xfrm>
            <a:off x="914400" y="1611313"/>
            <a:ext cx="1792288" cy="369887"/>
          </a:xfrm>
          <a:prstGeom prst="rect">
            <a:avLst/>
          </a:prstGeom>
          <a:noFill/>
          <a:ln w="9525">
            <a:solidFill>
              <a:srgbClr val="FFFFFF"/>
            </a:solidFill>
            <a:miter lim="800000"/>
            <a:headEnd/>
            <a:tailEnd/>
          </a:ln>
        </p:spPr>
        <p:txBody>
          <a:bodyPr wrap="none">
            <a:prstTxWarp prst="textNoShape">
              <a:avLst/>
            </a:prstTxWarp>
            <a:spAutoFit/>
          </a:bodyPr>
          <a:lstStyle/>
          <a:p>
            <a:r>
              <a:rPr lang="en-US"/>
              <a:t>L=10</a:t>
            </a:r>
            <a:r>
              <a:rPr lang="en-US" baseline="30000"/>
              <a:t>35</a:t>
            </a:r>
            <a:r>
              <a:rPr lang="en-US"/>
              <a:t>cm</a:t>
            </a:r>
            <a:r>
              <a:rPr lang="en-US" baseline="30000"/>
              <a:t>-2</a:t>
            </a:r>
            <a:r>
              <a:rPr lang="en-US"/>
              <a:t>s</a:t>
            </a:r>
            <a:r>
              <a:rPr lang="en-US" baseline="30000"/>
              <a:t>-1</a:t>
            </a:r>
          </a:p>
        </p:txBody>
      </p:sp>
      <p:sp>
        <p:nvSpPr>
          <p:cNvPr id="23" name="Date Placeholder 22"/>
          <p:cNvSpPr>
            <a:spLocks noGrp="1"/>
          </p:cNvSpPr>
          <p:nvPr>
            <p:ph type="dt" sz="half" idx="10"/>
          </p:nvPr>
        </p:nvSpPr>
        <p:spPr/>
        <p:txBody>
          <a:bodyPr/>
          <a:lstStyle/>
          <a:p>
            <a:pPr>
              <a:defRPr/>
            </a:pPr>
            <a:r>
              <a:rPr lang="en-US" smtClean="0"/>
              <a:t>3/25/09</a:t>
            </a:r>
            <a:endParaRPr lang="en-US"/>
          </a:p>
        </p:txBody>
      </p:sp>
      <p:sp>
        <p:nvSpPr>
          <p:cNvPr id="24" name="Slide Number Placeholder 23"/>
          <p:cNvSpPr>
            <a:spLocks noGrp="1"/>
          </p:cNvSpPr>
          <p:nvPr>
            <p:ph type="sldNum" sz="quarter" idx="12"/>
          </p:nvPr>
        </p:nvSpPr>
        <p:spPr/>
        <p:txBody>
          <a:bodyPr/>
          <a:lstStyle/>
          <a:p>
            <a:pPr>
              <a:defRPr/>
            </a:pPr>
            <a:fld id="{75454989-7F99-4E40-9E01-E9FBE3C03B1A}" type="slidenum">
              <a:rPr lang="en-US" smtClean="0"/>
              <a:pPr>
                <a:defRPr/>
              </a:pPr>
              <a:t>6</a:t>
            </a:fld>
            <a:endParaRPr lang="en-US"/>
          </a:p>
        </p:txBody>
      </p:sp>
      <p:sp>
        <p:nvSpPr>
          <p:cNvPr id="25" name="Footer Placeholder 24"/>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5334000" cy="865188"/>
          </a:xfrm>
        </p:spPr>
        <p:txBody>
          <a:bodyPr/>
          <a:lstStyle/>
          <a:p>
            <a:pPr>
              <a:defRPr/>
            </a:pPr>
            <a:r>
              <a:rPr lang="en-US" dirty="0" smtClean="0"/>
              <a:t> </a:t>
            </a:r>
            <a:r>
              <a:rPr lang="en-US" dirty="0" smtClean="0">
                <a:solidFill>
                  <a:schemeClr val="tx1"/>
                </a:solidFill>
              </a:rPr>
              <a:t>Initial Science  Program</a:t>
            </a:r>
            <a:endParaRPr lang="en-US" dirty="0">
              <a:solidFill>
                <a:schemeClr val="tx1"/>
              </a:solidFill>
            </a:endParaRPr>
          </a:p>
        </p:txBody>
      </p:sp>
      <p:graphicFrame>
        <p:nvGraphicFramePr>
          <p:cNvPr id="4" name="Content Placeholder 3"/>
          <p:cNvGraphicFramePr>
            <a:graphicFrameLocks noGrp="1"/>
          </p:cNvGraphicFramePr>
          <p:nvPr>
            <p:ph idx="1"/>
          </p:nvPr>
        </p:nvGraphicFramePr>
        <p:xfrm>
          <a:off x="457200" y="1976438"/>
          <a:ext cx="8229600" cy="3240405"/>
        </p:xfrm>
        <a:graphic>
          <a:graphicData uri="http://schemas.openxmlformats.org/drawingml/2006/table">
            <a:tbl>
              <a:tblPr/>
              <a:tblGrid>
                <a:gridCol w="4343400"/>
                <a:gridCol w="1905000"/>
                <a:gridCol w="19812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Verdana" charset="0"/>
                        </a:rPr>
                        <a:t>Physics Focus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charset="0"/>
                        </a:rPr>
                        <a:t>Approved experiments</a:t>
                      </a:r>
                      <a:endParaRPr kumimoji="0" lang="en-US" sz="1800" b="0" i="0" u="none" strike="noStrike" cap="none" normalizeH="0" baseline="0" dirty="0" smtClean="0">
                        <a:ln>
                          <a:noFill/>
                        </a:ln>
                        <a:solidFill>
                          <a:srgbClr val="161616"/>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Verdana" charset="0"/>
                        </a:rPr>
                        <a:t>LOIs</a:t>
                      </a:r>
                      <a:r>
                        <a:rPr kumimoji="0" lang="en-US" sz="1800" b="0" i="0" u="none" strike="noStrike" cap="none" normalizeH="0" baseline="0" dirty="0" smtClean="0">
                          <a:ln>
                            <a:noFill/>
                          </a:ln>
                          <a:solidFill>
                            <a:schemeClr val="tx1"/>
                          </a:solidFill>
                          <a:effectLst/>
                          <a:latin typeface="Verdana"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charset="0"/>
                        </a:rPr>
                        <a:t>supported</a:t>
                      </a:r>
                      <a:endParaRPr kumimoji="0" lang="en-US" sz="1800" b="0" i="0" u="none" strike="noStrike" cap="none" normalizeH="0" baseline="0" dirty="0" smtClean="0">
                        <a:ln>
                          <a:noFill/>
                        </a:ln>
                        <a:solidFill>
                          <a:srgbClr val="161616"/>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FF0000"/>
                          </a:solidFill>
                          <a:effectLst/>
                          <a:latin typeface="Verdana" charset="0"/>
                        </a:rPr>
                        <a:t>GPD’s</a:t>
                      </a:r>
                      <a:r>
                        <a:rPr kumimoji="0" lang="en-US" sz="1800" b="0" i="0" u="none" strike="noStrike" cap="none" normalizeH="0" baseline="0" dirty="0" smtClean="0">
                          <a:ln>
                            <a:noFill/>
                          </a:ln>
                          <a:solidFill>
                            <a:srgbClr val="FF0000"/>
                          </a:solidFill>
                          <a:effectLst/>
                          <a:latin typeface="Verdana" charset="0"/>
                        </a:rPr>
                        <a:t> &amp; exclusive 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Verdana"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Verdan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FF0000"/>
                          </a:solidFill>
                          <a:effectLst/>
                          <a:latin typeface="Verdana" charset="0"/>
                        </a:rPr>
                        <a:t>TMDs</a:t>
                      </a:r>
                      <a:r>
                        <a:rPr kumimoji="0" lang="en-US" sz="1800" b="0" i="0" u="none" strike="noStrike" cap="none" normalizeH="0" baseline="0" dirty="0" smtClean="0">
                          <a:ln>
                            <a:noFill/>
                          </a:ln>
                          <a:solidFill>
                            <a:srgbClr val="FF0000"/>
                          </a:solidFill>
                          <a:effectLst/>
                          <a:latin typeface="Verdana" charset="0"/>
                        </a:rPr>
                        <a:t> &amp; SIDIS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Verdan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Verdan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Parton Distribution Function &amp; DIS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Elastic &amp; resonance form factors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61616"/>
                          </a:solidFill>
                          <a:effectLst/>
                          <a:latin typeface="Verdan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61616"/>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161616"/>
                          </a:solidFill>
                          <a:effectLst/>
                          <a:latin typeface="Verdana" charset="0"/>
                        </a:rPr>
                        <a:t>Hadronization</a:t>
                      </a:r>
                      <a:r>
                        <a:rPr kumimoji="0" lang="en-US" sz="1800" b="0" i="0" u="none" strike="noStrike" cap="none" normalizeH="0" baseline="0" dirty="0" smtClean="0">
                          <a:ln>
                            <a:noFill/>
                          </a:ln>
                          <a:solidFill>
                            <a:srgbClr val="161616"/>
                          </a:solidFill>
                          <a:effectLst/>
                          <a:latin typeface="Verdana" charset="0"/>
                        </a:rPr>
                        <a:t> &amp; Color Transparency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61616"/>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Baryon Spectroscopy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61616"/>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61616"/>
                          </a:solidFill>
                          <a:effectLst/>
                          <a:latin typeface="Verdan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Verdana" charset="0"/>
                        </a:rPr>
                        <a:t>Total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Verdana" charset="0"/>
                        </a:rPr>
                        <a:t>13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Verdan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C6"/>
                    </a:solidFill>
                  </a:tcPr>
                </a:tc>
              </a:tr>
            </a:tbl>
          </a:graphicData>
        </a:graphic>
      </p:graphicFrame>
      <p:sp>
        <p:nvSpPr>
          <p:cNvPr id="46121" name="Rectangle 5"/>
          <p:cNvSpPr>
            <a:spLocks noChangeArrowheads="1"/>
          </p:cNvSpPr>
          <p:nvPr/>
        </p:nvSpPr>
        <p:spPr bwMode="auto">
          <a:xfrm>
            <a:off x="98425" y="1141413"/>
            <a:ext cx="76200" cy="77787"/>
          </a:xfrm>
          <a:prstGeom prst="rect">
            <a:avLst/>
          </a:prstGeom>
          <a:noFill/>
          <a:ln w="9525">
            <a:noFill/>
            <a:round/>
            <a:headEnd/>
            <a:tailEnd/>
          </a:ln>
        </p:spPr>
        <p:txBody>
          <a:bodyPr wrap="none" anchor="ctr">
            <a:prstTxWarp prst="textNoShape">
              <a:avLst/>
            </a:prstTxWarp>
          </a:bodyPr>
          <a:lstStyle/>
          <a:p>
            <a:endParaRPr lang="en-US"/>
          </a:p>
        </p:txBody>
      </p:sp>
      <p:sp>
        <p:nvSpPr>
          <p:cNvPr id="6" name="TextBox 18"/>
          <p:cNvSpPr txBox="1">
            <a:spLocks noChangeArrowheads="1"/>
          </p:cNvSpPr>
          <p:nvPr/>
        </p:nvSpPr>
        <p:spPr bwMode="auto">
          <a:xfrm>
            <a:off x="250825" y="233363"/>
            <a:ext cx="2111375" cy="646112"/>
          </a:xfrm>
          <a:prstGeom prst="rect">
            <a:avLst/>
          </a:prstGeom>
          <a:noFill/>
          <a:ln w="9525">
            <a:noFill/>
            <a:miter lim="800000"/>
            <a:headEnd/>
            <a:tailEnd/>
          </a:ln>
        </p:spPr>
        <p:txBody>
          <a:bodyPr wrap="none">
            <a:prstTxWarp prst="textNoShape">
              <a:avLst/>
            </a:prstTxWarp>
            <a:spAutoFit/>
          </a:bodyPr>
          <a:lstStyle/>
          <a:p>
            <a:pPr>
              <a:defRPr/>
            </a:pPr>
            <a:r>
              <a:rPr lang="en-US" sz="3600" i="1" dirty="0">
                <a:solidFill>
                  <a:srgbClr val="FF0000"/>
                </a:solidFill>
                <a:effectLst>
                  <a:outerShdw blurRad="50800" dist="38100" dir="2700000" algn="tl" rotWithShape="0">
                    <a:srgbClr val="000000"/>
                  </a:outerShdw>
                </a:effectLst>
                <a:latin typeface="Verdana" charset="0"/>
              </a:rPr>
              <a:t>CLAS12</a:t>
            </a:r>
          </a:p>
        </p:txBody>
      </p:sp>
      <p:sp>
        <p:nvSpPr>
          <p:cNvPr id="46123" name="Line 17"/>
          <p:cNvSpPr>
            <a:spLocks noChangeShapeType="1"/>
          </p:cNvSpPr>
          <p:nvPr/>
        </p:nvSpPr>
        <p:spPr bwMode="auto">
          <a:xfrm>
            <a:off x="0" y="914400"/>
            <a:ext cx="9144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46124" name="TextBox 6"/>
          <p:cNvSpPr txBox="1">
            <a:spLocks noChangeArrowheads="1"/>
          </p:cNvSpPr>
          <p:nvPr/>
        </p:nvSpPr>
        <p:spPr bwMode="auto">
          <a:xfrm>
            <a:off x="1981200" y="5410200"/>
            <a:ext cx="5257800" cy="677862"/>
          </a:xfrm>
          <a:prstGeom prst="rect">
            <a:avLst/>
          </a:prstGeom>
          <a:noFill/>
          <a:ln w="9525">
            <a:solidFill>
              <a:srgbClr val="FFFFFF"/>
            </a:solidFill>
            <a:miter lim="800000"/>
            <a:headEnd/>
            <a:tailEnd/>
          </a:ln>
        </p:spPr>
        <p:txBody>
          <a:bodyPr>
            <a:prstTxWarp prst="textNoShape">
              <a:avLst/>
            </a:prstTxWarp>
            <a:spAutoFit/>
          </a:bodyPr>
          <a:lstStyle/>
          <a:p>
            <a:r>
              <a:rPr lang="en-US" dirty="0">
                <a:solidFill>
                  <a:srgbClr val="FFFF00"/>
                </a:solidFill>
              </a:rPr>
              <a:t>Approved experiments correspond to about </a:t>
            </a:r>
            <a:r>
              <a:rPr lang="en-US" sz="2000" dirty="0">
                <a:solidFill>
                  <a:srgbClr val="FFFF00"/>
                </a:solidFill>
              </a:rPr>
              <a:t>5 years of scheduled beam </a:t>
            </a:r>
            <a:r>
              <a:rPr lang="en-US" sz="2000" dirty="0" smtClean="0">
                <a:solidFill>
                  <a:srgbClr val="FFFF00"/>
                </a:solidFill>
              </a:rPr>
              <a:t>operation . </a:t>
            </a:r>
            <a:endParaRPr lang="en-US" sz="2000" dirty="0">
              <a:solidFill>
                <a:srgbClr val="FFFF00"/>
              </a:solidFill>
            </a:endParaRPr>
          </a:p>
        </p:txBody>
      </p:sp>
      <p:sp>
        <p:nvSpPr>
          <p:cNvPr id="11" name="Date Placeholder 10"/>
          <p:cNvSpPr>
            <a:spLocks noGrp="1"/>
          </p:cNvSpPr>
          <p:nvPr>
            <p:ph type="dt" sz="half" idx="10"/>
          </p:nvPr>
        </p:nvSpPr>
        <p:spPr/>
        <p:txBody>
          <a:bodyPr/>
          <a:lstStyle/>
          <a:p>
            <a:pPr>
              <a:defRPr/>
            </a:pPr>
            <a:r>
              <a:rPr lang="en-US" smtClean="0"/>
              <a:t>3/25/09</a:t>
            </a:r>
            <a:endParaRPr lang="en-US"/>
          </a:p>
        </p:txBody>
      </p:sp>
      <p:sp>
        <p:nvSpPr>
          <p:cNvPr id="12" name="Slide Number Placeholder 11"/>
          <p:cNvSpPr>
            <a:spLocks noGrp="1"/>
          </p:cNvSpPr>
          <p:nvPr>
            <p:ph type="sldNum" sz="quarter" idx="12"/>
          </p:nvPr>
        </p:nvSpPr>
        <p:spPr/>
        <p:txBody>
          <a:bodyPr/>
          <a:lstStyle/>
          <a:p>
            <a:pPr>
              <a:defRPr/>
            </a:pPr>
            <a:fld id="{75454989-7F99-4E40-9E01-E9FBE3C03B1A}" type="slidenum">
              <a:rPr lang="en-US" smtClean="0"/>
              <a:pPr>
                <a:defRPr/>
              </a:pPr>
              <a:t>7</a:t>
            </a:fld>
            <a:endParaRPr lang="en-US"/>
          </a:p>
        </p:txBody>
      </p:sp>
      <p:sp>
        <p:nvSpPr>
          <p:cNvPr id="13" name="Footer Placeholder 12"/>
          <p:cNvSpPr>
            <a:spLocks noGrp="1"/>
          </p:cNvSpPr>
          <p:nvPr>
            <p:ph type="ftr" sz="quarter" idx="11"/>
          </p:nvPr>
        </p:nvSpPr>
        <p:spPr/>
        <p:txBody>
          <a:bodyPr/>
          <a:lstStyle/>
          <a:p>
            <a:pPr>
              <a:defRPr/>
            </a:pPr>
            <a:r>
              <a:rPr lang="en-US" smtClean="0"/>
              <a:t>Volker Burkert, Workshop on Positrons at JLab</a:t>
            </a:r>
            <a:endParaRPr lang="en-US"/>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33450"/>
            <a:ext cx="4038600" cy="2955925"/>
            <a:chOff x="144" y="144"/>
            <a:chExt cx="5520" cy="3971"/>
          </a:xfrm>
        </p:grpSpPr>
        <p:pic>
          <p:nvPicPr>
            <p:cNvPr id="47165" name="Picture 3"/>
            <p:cNvPicPr>
              <a:picLocks noChangeAspect="1" noChangeArrowheads="1"/>
            </p:cNvPicPr>
            <p:nvPr/>
          </p:nvPicPr>
          <p:blipFill>
            <a:blip r:embed="rId4"/>
            <a:srcRect/>
            <a:stretch>
              <a:fillRect/>
            </a:stretch>
          </p:blipFill>
          <p:spPr bwMode="auto">
            <a:xfrm>
              <a:off x="144" y="144"/>
              <a:ext cx="5520" cy="3888"/>
            </a:xfrm>
            <a:prstGeom prst="rect">
              <a:avLst/>
            </a:prstGeom>
            <a:noFill/>
            <a:ln w="9525">
              <a:noFill/>
              <a:miter lim="800000"/>
              <a:headEnd/>
              <a:tailEnd/>
            </a:ln>
          </p:spPr>
        </p:pic>
        <p:sp>
          <p:nvSpPr>
            <p:cNvPr id="47166" name="Rectangle 4"/>
            <p:cNvSpPr>
              <a:spLocks noChangeArrowheads="1"/>
            </p:cNvSpPr>
            <p:nvPr/>
          </p:nvSpPr>
          <p:spPr bwMode="auto">
            <a:xfrm>
              <a:off x="4675" y="3145"/>
              <a:ext cx="358" cy="589"/>
            </a:xfrm>
            <a:prstGeom prst="rect">
              <a:avLst/>
            </a:prstGeom>
            <a:noFill/>
            <a:ln w="9525">
              <a:noFill/>
              <a:miter lim="800000"/>
              <a:headEnd/>
              <a:tailEnd/>
            </a:ln>
          </p:spPr>
          <p:txBody>
            <a:bodyPr>
              <a:prstTxWarp prst="textNoShape">
                <a:avLst/>
              </a:prstTxWarp>
            </a:bodyPr>
            <a:lstStyle/>
            <a:p>
              <a:endParaRPr lang="en-US"/>
            </a:p>
          </p:txBody>
        </p:sp>
        <p:grpSp>
          <p:nvGrpSpPr>
            <p:cNvPr id="3" name="Group 5"/>
            <p:cNvGrpSpPr>
              <a:grpSpLocks/>
            </p:cNvGrpSpPr>
            <p:nvPr/>
          </p:nvGrpSpPr>
          <p:grpSpPr bwMode="auto">
            <a:xfrm>
              <a:off x="1081" y="758"/>
              <a:ext cx="130" cy="2837"/>
              <a:chOff x="1648" y="829"/>
              <a:chExt cx="77" cy="1391"/>
            </a:xfrm>
          </p:grpSpPr>
          <p:sp>
            <p:nvSpPr>
              <p:cNvPr id="47182" name="Rectangle 6"/>
              <p:cNvSpPr>
                <a:spLocks noChangeArrowheads="1"/>
              </p:cNvSpPr>
              <p:nvPr/>
            </p:nvSpPr>
            <p:spPr bwMode="auto">
              <a:xfrm>
                <a:off x="1680" y="904"/>
                <a:ext cx="12" cy="1316"/>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47183" name="Freeform 7"/>
              <p:cNvSpPr>
                <a:spLocks/>
              </p:cNvSpPr>
              <p:nvPr/>
            </p:nvSpPr>
            <p:spPr bwMode="auto">
              <a:xfrm>
                <a:off x="1648" y="829"/>
                <a:ext cx="77" cy="77"/>
              </a:xfrm>
              <a:custGeom>
                <a:avLst/>
                <a:gdLst>
                  <a:gd name="T0" fmla="*/ 77 w 77"/>
                  <a:gd name="T1" fmla="*/ 77 h 77"/>
                  <a:gd name="T2" fmla="*/ 38 w 77"/>
                  <a:gd name="T3" fmla="*/ 0 h 77"/>
                  <a:gd name="T4" fmla="*/ 0 w 77"/>
                  <a:gd name="T5" fmla="*/ 77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38" y="0"/>
                    </a:lnTo>
                    <a:lnTo>
                      <a:pt x="0" y="77"/>
                    </a:lnTo>
                    <a:lnTo>
                      <a:pt x="77" y="77"/>
                    </a:lnTo>
                    <a:close/>
                  </a:path>
                </a:pathLst>
              </a:custGeom>
              <a:solidFill>
                <a:srgbClr val="FF0000"/>
              </a:solidFill>
              <a:ln w="9525">
                <a:noFill/>
                <a:round/>
                <a:headEnd/>
                <a:tailEnd/>
              </a:ln>
            </p:spPr>
            <p:txBody>
              <a:bodyPr>
                <a:prstTxWarp prst="textNoShape">
                  <a:avLst/>
                </a:prstTxWarp>
              </a:bodyPr>
              <a:lstStyle/>
              <a:p>
                <a:endParaRPr lang="en-US"/>
              </a:p>
            </p:txBody>
          </p:sp>
        </p:grpSp>
        <p:sp>
          <p:nvSpPr>
            <p:cNvPr id="47168" name="Rectangle 8"/>
            <p:cNvSpPr>
              <a:spLocks noChangeArrowheads="1"/>
            </p:cNvSpPr>
            <p:nvPr/>
          </p:nvSpPr>
          <p:spPr bwMode="auto">
            <a:xfrm>
              <a:off x="820" y="623"/>
              <a:ext cx="342" cy="590"/>
            </a:xfrm>
            <a:prstGeom prst="rect">
              <a:avLst/>
            </a:prstGeom>
            <a:noFill/>
            <a:ln w="9525">
              <a:noFill/>
              <a:miter lim="800000"/>
              <a:headEnd/>
              <a:tailEnd/>
            </a:ln>
          </p:spPr>
          <p:txBody>
            <a:bodyPr>
              <a:prstTxWarp prst="textNoShape">
                <a:avLst/>
              </a:prstTxWarp>
            </a:bodyPr>
            <a:lstStyle/>
            <a:p>
              <a:endParaRPr lang="en-US"/>
            </a:p>
          </p:txBody>
        </p:sp>
        <p:sp>
          <p:nvSpPr>
            <p:cNvPr id="47169" name="Rectangle 9"/>
            <p:cNvSpPr>
              <a:spLocks noChangeArrowheads="1"/>
            </p:cNvSpPr>
            <p:nvPr/>
          </p:nvSpPr>
          <p:spPr bwMode="auto">
            <a:xfrm>
              <a:off x="665" y="677"/>
              <a:ext cx="372" cy="496"/>
            </a:xfrm>
            <a:prstGeom prst="rect">
              <a:avLst/>
            </a:prstGeom>
            <a:noFill/>
            <a:ln w="9525">
              <a:noFill/>
              <a:miter lim="800000"/>
              <a:headEnd/>
              <a:tailEnd/>
            </a:ln>
          </p:spPr>
          <p:txBody>
            <a:bodyPr wrap="none" lIns="0" tIns="0" rIns="0" bIns="0">
              <a:prstTxWarp prst="textNoShape">
                <a:avLst/>
              </a:prstTxWarp>
              <a:spAutoFit/>
            </a:bodyPr>
            <a:lstStyle/>
            <a:p>
              <a:pPr algn="ctr"/>
              <a:r>
                <a:rPr lang="en-US" sz="2400">
                  <a:solidFill>
                    <a:srgbClr val="FF0000"/>
                  </a:solidFill>
                  <a:latin typeface="Tahoma" pitchFamily="-65" charset="0"/>
                </a:rPr>
                <a:t>b</a:t>
              </a:r>
              <a:r>
                <a:rPr lang="en-US" sz="2400" baseline="-25000">
                  <a:solidFill>
                    <a:srgbClr val="FF0000"/>
                  </a:solidFill>
                  <a:latin typeface="Tahoma" pitchFamily="-65" charset="0"/>
                </a:rPr>
                <a:t>y</a:t>
              </a:r>
              <a:endParaRPr lang="en-US" sz="3200" baseline="-25000">
                <a:solidFill>
                  <a:schemeClr val="hlink"/>
                </a:solidFill>
                <a:latin typeface="Times New Roman" pitchFamily="-65" charset="0"/>
              </a:endParaRPr>
            </a:p>
          </p:txBody>
        </p:sp>
        <p:sp>
          <p:nvSpPr>
            <p:cNvPr id="47170" name="Rectangle 10"/>
            <p:cNvSpPr>
              <a:spLocks noChangeArrowheads="1"/>
            </p:cNvSpPr>
            <p:nvPr/>
          </p:nvSpPr>
          <p:spPr bwMode="auto">
            <a:xfrm>
              <a:off x="1609" y="1970"/>
              <a:ext cx="360" cy="589"/>
            </a:xfrm>
            <a:prstGeom prst="rect">
              <a:avLst/>
            </a:prstGeom>
            <a:noFill/>
            <a:ln w="9525">
              <a:noFill/>
              <a:miter lim="800000"/>
              <a:headEnd/>
              <a:tailEnd/>
            </a:ln>
          </p:spPr>
          <p:txBody>
            <a:bodyPr>
              <a:prstTxWarp prst="textNoShape">
                <a:avLst/>
              </a:prstTxWarp>
            </a:bodyPr>
            <a:lstStyle/>
            <a:p>
              <a:endParaRPr lang="en-US"/>
            </a:p>
          </p:txBody>
        </p:sp>
        <p:grpSp>
          <p:nvGrpSpPr>
            <p:cNvPr id="4" name="Group 11"/>
            <p:cNvGrpSpPr>
              <a:grpSpLocks/>
            </p:cNvGrpSpPr>
            <p:nvPr/>
          </p:nvGrpSpPr>
          <p:grpSpPr bwMode="auto">
            <a:xfrm>
              <a:off x="977" y="1756"/>
              <a:ext cx="851" cy="1850"/>
              <a:chOff x="977" y="1756"/>
              <a:chExt cx="851" cy="1850"/>
            </a:xfrm>
          </p:grpSpPr>
          <p:grpSp>
            <p:nvGrpSpPr>
              <p:cNvPr id="5" name="Group 12"/>
              <p:cNvGrpSpPr>
                <a:grpSpLocks/>
              </p:cNvGrpSpPr>
              <p:nvPr/>
            </p:nvGrpSpPr>
            <p:grpSpPr bwMode="auto">
              <a:xfrm>
                <a:off x="1138" y="2492"/>
                <a:ext cx="690" cy="1114"/>
                <a:chOff x="1682" y="1679"/>
                <a:chExt cx="408" cy="546"/>
              </a:xfrm>
            </p:grpSpPr>
            <p:sp>
              <p:nvSpPr>
                <p:cNvPr id="47180" name="Freeform 13"/>
                <p:cNvSpPr>
                  <a:spLocks/>
                </p:cNvSpPr>
                <p:nvPr/>
              </p:nvSpPr>
              <p:spPr bwMode="auto">
                <a:xfrm>
                  <a:off x="1682" y="1735"/>
                  <a:ext cx="368" cy="490"/>
                </a:xfrm>
                <a:custGeom>
                  <a:avLst/>
                  <a:gdLst>
                    <a:gd name="T0" fmla="*/ 0 w 368"/>
                    <a:gd name="T1" fmla="*/ 481 h 490"/>
                    <a:gd name="T2" fmla="*/ 8 w 368"/>
                    <a:gd name="T3" fmla="*/ 490 h 490"/>
                    <a:gd name="T4" fmla="*/ 368 w 368"/>
                    <a:gd name="T5" fmla="*/ 9 h 490"/>
                    <a:gd name="T6" fmla="*/ 360 w 368"/>
                    <a:gd name="T7" fmla="*/ 0 h 490"/>
                    <a:gd name="T8" fmla="*/ 0 w 368"/>
                    <a:gd name="T9" fmla="*/ 481 h 490"/>
                    <a:gd name="T10" fmla="*/ 0 60000 65536"/>
                    <a:gd name="T11" fmla="*/ 0 60000 65536"/>
                    <a:gd name="T12" fmla="*/ 0 60000 65536"/>
                    <a:gd name="T13" fmla="*/ 0 60000 65536"/>
                    <a:gd name="T14" fmla="*/ 0 60000 65536"/>
                    <a:gd name="T15" fmla="*/ 0 w 368"/>
                    <a:gd name="T16" fmla="*/ 0 h 490"/>
                    <a:gd name="T17" fmla="*/ 368 w 368"/>
                    <a:gd name="T18" fmla="*/ 490 h 490"/>
                  </a:gdLst>
                  <a:ahLst/>
                  <a:cxnLst>
                    <a:cxn ang="T10">
                      <a:pos x="T0" y="T1"/>
                    </a:cxn>
                    <a:cxn ang="T11">
                      <a:pos x="T2" y="T3"/>
                    </a:cxn>
                    <a:cxn ang="T12">
                      <a:pos x="T4" y="T5"/>
                    </a:cxn>
                    <a:cxn ang="T13">
                      <a:pos x="T6" y="T7"/>
                    </a:cxn>
                    <a:cxn ang="T14">
                      <a:pos x="T8" y="T9"/>
                    </a:cxn>
                  </a:cxnLst>
                  <a:rect l="T15" t="T16" r="T17" b="T18"/>
                  <a:pathLst>
                    <a:path w="368" h="490">
                      <a:moveTo>
                        <a:pt x="0" y="481"/>
                      </a:moveTo>
                      <a:lnTo>
                        <a:pt x="8" y="490"/>
                      </a:lnTo>
                      <a:lnTo>
                        <a:pt x="368" y="9"/>
                      </a:lnTo>
                      <a:lnTo>
                        <a:pt x="360" y="0"/>
                      </a:lnTo>
                      <a:lnTo>
                        <a:pt x="0" y="481"/>
                      </a:lnTo>
                      <a:close/>
                    </a:path>
                  </a:pathLst>
                </a:custGeom>
                <a:solidFill>
                  <a:srgbClr val="FF0000"/>
                </a:solidFill>
                <a:ln w="9525">
                  <a:noFill/>
                  <a:round/>
                  <a:headEnd/>
                  <a:tailEnd/>
                </a:ln>
              </p:spPr>
              <p:txBody>
                <a:bodyPr>
                  <a:prstTxWarp prst="textNoShape">
                    <a:avLst/>
                  </a:prstTxWarp>
                </a:bodyPr>
                <a:lstStyle/>
                <a:p>
                  <a:endParaRPr lang="en-US"/>
                </a:p>
              </p:txBody>
            </p:sp>
            <p:sp>
              <p:nvSpPr>
                <p:cNvPr id="47181" name="Freeform 14"/>
                <p:cNvSpPr>
                  <a:spLocks/>
                </p:cNvSpPr>
                <p:nvPr/>
              </p:nvSpPr>
              <p:spPr bwMode="auto">
                <a:xfrm>
                  <a:off x="2014" y="1679"/>
                  <a:ext cx="76" cy="85"/>
                </a:xfrm>
                <a:custGeom>
                  <a:avLst/>
                  <a:gdLst>
                    <a:gd name="T0" fmla="*/ 61 w 76"/>
                    <a:gd name="T1" fmla="*/ 85 h 85"/>
                    <a:gd name="T2" fmla="*/ 76 w 76"/>
                    <a:gd name="T3" fmla="*/ 0 h 85"/>
                    <a:gd name="T4" fmla="*/ 0 w 76"/>
                    <a:gd name="T5" fmla="*/ 39 h 85"/>
                    <a:gd name="T6" fmla="*/ 61 w 76"/>
                    <a:gd name="T7" fmla="*/ 85 h 85"/>
                    <a:gd name="T8" fmla="*/ 0 60000 65536"/>
                    <a:gd name="T9" fmla="*/ 0 60000 65536"/>
                    <a:gd name="T10" fmla="*/ 0 60000 65536"/>
                    <a:gd name="T11" fmla="*/ 0 60000 65536"/>
                    <a:gd name="T12" fmla="*/ 0 w 76"/>
                    <a:gd name="T13" fmla="*/ 0 h 85"/>
                    <a:gd name="T14" fmla="*/ 76 w 76"/>
                    <a:gd name="T15" fmla="*/ 85 h 85"/>
                  </a:gdLst>
                  <a:ahLst/>
                  <a:cxnLst>
                    <a:cxn ang="T8">
                      <a:pos x="T0" y="T1"/>
                    </a:cxn>
                    <a:cxn ang="T9">
                      <a:pos x="T2" y="T3"/>
                    </a:cxn>
                    <a:cxn ang="T10">
                      <a:pos x="T4" y="T5"/>
                    </a:cxn>
                    <a:cxn ang="T11">
                      <a:pos x="T6" y="T7"/>
                    </a:cxn>
                  </a:cxnLst>
                  <a:rect l="T12" t="T13" r="T14" b="T15"/>
                  <a:pathLst>
                    <a:path w="76" h="85">
                      <a:moveTo>
                        <a:pt x="61" y="85"/>
                      </a:moveTo>
                      <a:lnTo>
                        <a:pt x="76" y="0"/>
                      </a:lnTo>
                      <a:lnTo>
                        <a:pt x="0" y="39"/>
                      </a:lnTo>
                      <a:lnTo>
                        <a:pt x="61" y="85"/>
                      </a:lnTo>
                      <a:close/>
                    </a:path>
                  </a:pathLst>
                </a:custGeom>
                <a:solidFill>
                  <a:srgbClr val="FF0000"/>
                </a:solidFill>
                <a:ln w="9525">
                  <a:noFill/>
                  <a:round/>
                  <a:headEnd/>
                  <a:tailEnd/>
                </a:ln>
              </p:spPr>
              <p:txBody>
                <a:bodyPr>
                  <a:prstTxWarp prst="textNoShape">
                    <a:avLst/>
                  </a:prstTxWarp>
                </a:bodyPr>
                <a:lstStyle/>
                <a:p>
                  <a:endParaRPr lang="en-US"/>
                </a:p>
              </p:txBody>
            </p:sp>
          </p:grpSp>
          <p:sp>
            <p:nvSpPr>
              <p:cNvPr id="47179" name="Rectangle 15"/>
              <p:cNvSpPr>
                <a:spLocks noChangeArrowheads="1"/>
              </p:cNvSpPr>
              <p:nvPr/>
            </p:nvSpPr>
            <p:spPr bwMode="auto">
              <a:xfrm>
                <a:off x="977" y="1756"/>
                <a:ext cx="772" cy="992"/>
              </a:xfrm>
              <a:prstGeom prst="rect">
                <a:avLst/>
              </a:prstGeom>
              <a:noFill/>
              <a:ln w="9525">
                <a:noFill/>
                <a:miter lim="800000"/>
                <a:headEnd/>
                <a:tailEnd/>
              </a:ln>
            </p:spPr>
            <p:txBody>
              <a:bodyPr lIns="0" tIns="0" rIns="0" bIns="0">
                <a:prstTxWarp prst="textNoShape">
                  <a:avLst/>
                </a:prstTxWarp>
                <a:spAutoFit/>
              </a:bodyPr>
              <a:lstStyle/>
              <a:p>
                <a:pPr algn="ctr"/>
                <a:r>
                  <a:rPr lang="en-US" sz="2400">
                    <a:solidFill>
                      <a:srgbClr val="FF0000"/>
                    </a:solidFill>
                    <a:latin typeface="Tahoma" pitchFamily="-65" charset="0"/>
                  </a:rPr>
                  <a:t>  </a:t>
                </a:r>
              </a:p>
              <a:p>
                <a:pPr algn="ctr"/>
                <a:r>
                  <a:rPr lang="en-US" sz="2400">
                    <a:solidFill>
                      <a:srgbClr val="FF0000"/>
                    </a:solidFill>
                    <a:latin typeface="Tahoma" pitchFamily="-65" charset="0"/>
                  </a:rPr>
                  <a:t> b</a:t>
                </a:r>
                <a:r>
                  <a:rPr lang="en-US" sz="2400" baseline="-25000">
                    <a:solidFill>
                      <a:srgbClr val="FF0000"/>
                    </a:solidFill>
                    <a:latin typeface="Tahoma" pitchFamily="-65" charset="0"/>
                  </a:rPr>
                  <a:t>x</a:t>
                </a:r>
                <a:endParaRPr lang="en-US" sz="3200" baseline="-25000">
                  <a:solidFill>
                    <a:schemeClr val="hlink"/>
                  </a:solidFill>
                  <a:latin typeface="Times New Roman" pitchFamily="-65" charset="0"/>
                </a:endParaRPr>
              </a:p>
            </p:txBody>
          </p:sp>
        </p:grpSp>
        <p:sp>
          <p:nvSpPr>
            <p:cNvPr id="47172" name="Rectangle 16"/>
            <p:cNvSpPr>
              <a:spLocks noChangeArrowheads="1"/>
            </p:cNvSpPr>
            <p:nvPr/>
          </p:nvSpPr>
          <p:spPr bwMode="auto">
            <a:xfrm>
              <a:off x="2069" y="481"/>
              <a:ext cx="1818" cy="409"/>
            </a:xfrm>
            <a:prstGeom prst="rect">
              <a:avLst/>
            </a:prstGeom>
            <a:noFill/>
            <a:ln w="9525">
              <a:noFill/>
              <a:miter lim="800000"/>
              <a:headEnd/>
              <a:tailEnd/>
            </a:ln>
          </p:spPr>
          <p:txBody>
            <a:bodyPr wrap="none" lIns="0" tIns="0" rIns="0" bIns="0">
              <a:prstTxWarp prst="textNoShape">
                <a:avLst/>
              </a:prstTxWarp>
              <a:spAutoFit/>
            </a:bodyPr>
            <a:lstStyle/>
            <a:p>
              <a:pPr algn="ctr"/>
              <a:r>
                <a:rPr lang="en-US" sz="2000">
                  <a:solidFill>
                    <a:srgbClr val="FF0000"/>
                  </a:solidFill>
                  <a:latin typeface="Comic Sans MS" pitchFamily="-65" charset="0"/>
                </a:rPr>
                <a:t>3-D Scotty</a:t>
              </a:r>
              <a:endParaRPr lang="en-US" sz="2000">
                <a:solidFill>
                  <a:schemeClr val="hlink"/>
                </a:solidFill>
                <a:latin typeface="Comic Sans MS" pitchFamily="-65" charset="0"/>
              </a:endParaRPr>
            </a:p>
          </p:txBody>
        </p:sp>
        <p:grpSp>
          <p:nvGrpSpPr>
            <p:cNvPr id="6" name="Group 17"/>
            <p:cNvGrpSpPr>
              <a:grpSpLocks/>
            </p:cNvGrpSpPr>
            <p:nvPr/>
          </p:nvGrpSpPr>
          <p:grpSpPr bwMode="auto">
            <a:xfrm>
              <a:off x="1145" y="3518"/>
              <a:ext cx="3523" cy="157"/>
              <a:chOff x="1686" y="2182"/>
              <a:chExt cx="2083" cy="77"/>
            </a:xfrm>
          </p:grpSpPr>
          <p:sp>
            <p:nvSpPr>
              <p:cNvPr id="47176" name="Rectangle 18"/>
              <p:cNvSpPr>
                <a:spLocks noChangeArrowheads="1"/>
              </p:cNvSpPr>
              <p:nvPr/>
            </p:nvSpPr>
            <p:spPr bwMode="auto">
              <a:xfrm>
                <a:off x="1686" y="2214"/>
                <a:ext cx="2008" cy="12"/>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47177" name="Freeform 19"/>
              <p:cNvSpPr>
                <a:spLocks/>
              </p:cNvSpPr>
              <p:nvPr/>
            </p:nvSpPr>
            <p:spPr bwMode="auto">
              <a:xfrm>
                <a:off x="3692" y="2182"/>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FF0000"/>
              </a:solidFill>
              <a:ln w="9525">
                <a:noFill/>
                <a:round/>
                <a:headEnd/>
                <a:tailEnd/>
              </a:ln>
            </p:spPr>
            <p:txBody>
              <a:bodyPr>
                <a:prstTxWarp prst="textNoShape">
                  <a:avLst/>
                </a:prstTxWarp>
              </a:bodyPr>
              <a:lstStyle/>
              <a:p>
                <a:endParaRPr lang="en-US"/>
              </a:p>
            </p:txBody>
          </p:sp>
        </p:grpSp>
        <p:sp>
          <p:nvSpPr>
            <p:cNvPr id="47174" name="Rectangle 20"/>
            <p:cNvSpPr>
              <a:spLocks noChangeArrowheads="1"/>
            </p:cNvSpPr>
            <p:nvPr/>
          </p:nvSpPr>
          <p:spPr bwMode="auto">
            <a:xfrm>
              <a:off x="4246" y="3577"/>
              <a:ext cx="303" cy="289"/>
            </a:xfrm>
            <a:prstGeom prst="rect">
              <a:avLst/>
            </a:prstGeom>
            <a:noFill/>
            <a:ln w="9525">
              <a:noFill/>
              <a:miter lim="800000"/>
              <a:headEnd/>
              <a:tailEnd/>
            </a:ln>
          </p:spPr>
          <p:txBody>
            <a:bodyPr>
              <a:prstTxWarp prst="textNoShape">
                <a:avLst/>
              </a:prstTxWarp>
            </a:bodyPr>
            <a:lstStyle/>
            <a:p>
              <a:endParaRPr lang="en-US"/>
            </a:p>
          </p:txBody>
        </p:sp>
        <p:sp>
          <p:nvSpPr>
            <p:cNvPr id="47175" name="Rectangle 21"/>
            <p:cNvSpPr>
              <a:spLocks noChangeArrowheads="1"/>
            </p:cNvSpPr>
            <p:nvPr/>
          </p:nvSpPr>
          <p:spPr bwMode="auto">
            <a:xfrm>
              <a:off x="4347" y="3619"/>
              <a:ext cx="210" cy="496"/>
            </a:xfrm>
            <a:prstGeom prst="rect">
              <a:avLst/>
            </a:prstGeom>
            <a:noFill/>
            <a:ln w="9525">
              <a:noFill/>
              <a:miter lim="800000"/>
              <a:headEnd/>
              <a:tailEnd/>
            </a:ln>
          </p:spPr>
          <p:txBody>
            <a:bodyPr wrap="none" lIns="0" tIns="0" rIns="0" bIns="0">
              <a:prstTxWarp prst="textNoShape">
                <a:avLst/>
              </a:prstTxWarp>
              <a:spAutoFit/>
            </a:bodyPr>
            <a:lstStyle/>
            <a:p>
              <a:pPr algn="ctr"/>
              <a:r>
                <a:rPr lang="en-US" sz="2400">
                  <a:solidFill>
                    <a:srgbClr val="FF0000"/>
                  </a:solidFill>
                  <a:latin typeface="Times New Roman" pitchFamily="-65" charset="0"/>
                </a:rPr>
                <a:t>x</a:t>
              </a:r>
              <a:endParaRPr lang="en-US" sz="3200">
                <a:solidFill>
                  <a:schemeClr val="hlink"/>
                </a:solidFill>
                <a:latin typeface="Times New Roman" pitchFamily="-65" charset="0"/>
              </a:endParaRPr>
            </a:p>
          </p:txBody>
        </p:sp>
      </p:grpSp>
      <p:sp>
        <p:nvSpPr>
          <p:cNvPr id="17411" name="Text Box 22"/>
          <p:cNvSpPr txBox="1">
            <a:spLocks noChangeArrowheads="1"/>
          </p:cNvSpPr>
          <p:nvPr/>
        </p:nvSpPr>
        <p:spPr bwMode="auto">
          <a:xfrm>
            <a:off x="1443038" y="130175"/>
            <a:ext cx="6481762" cy="646113"/>
          </a:xfrm>
          <a:prstGeom prst="rect">
            <a:avLst/>
          </a:prstGeom>
          <a:noFill/>
          <a:ln w="9525">
            <a:noFill/>
            <a:miter lim="800000"/>
            <a:headEnd/>
            <a:tailEnd/>
          </a:ln>
        </p:spPr>
        <p:txBody>
          <a:bodyPr wrap="none">
            <a:prstTxWarp prst="textNoShape">
              <a:avLst/>
            </a:prstTxWarp>
            <a:spAutoFit/>
          </a:bodyPr>
          <a:lstStyle/>
          <a:p>
            <a:pPr algn="ctr" eaLnBrk="1" hangingPunct="1">
              <a:defRPr/>
            </a:pPr>
            <a:r>
              <a:rPr lang="en-US" sz="3600">
                <a:solidFill>
                  <a:srgbClr val="0033CC"/>
                </a:solidFill>
                <a:latin typeface="Verdana" charset="0"/>
              </a:rPr>
              <a:t> </a:t>
            </a:r>
            <a:r>
              <a:rPr lang="en-US" sz="3600">
                <a:solidFill>
                  <a:srgbClr val="FFFFFF"/>
                </a:solidFill>
                <a:effectLst>
                  <a:outerShdw blurRad="38100" dist="38100" dir="2700000" algn="tl">
                    <a:srgbClr val="000000"/>
                  </a:outerShdw>
                </a:effectLst>
                <a:latin typeface="Arial" charset="0"/>
                <a:ea typeface="Tahoma" charset="0"/>
                <a:cs typeface="Tahoma" charset="0"/>
              </a:rPr>
              <a:t>3D Nucleon</a:t>
            </a:r>
            <a:r>
              <a:rPr lang="en-US" sz="3600">
                <a:solidFill>
                  <a:srgbClr val="CCECFF"/>
                </a:solidFill>
                <a:effectLst>
                  <a:outerShdw blurRad="38100" dist="38100" dir="2700000" algn="tl">
                    <a:srgbClr val="000000"/>
                  </a:outerShdw>
                </a:effectLst>
                <a:latin typeface="Arial" charset="0"/>
                <a:ea typeface="Tahoma" charset="0"/>
                <a:cs typeface="Tahoma" charset="0"/>
              </a:rPr>
              <a:t> </a:t>
            </a:r>
            <a:r>
              <a:rPr lang="en-US" sz="3600" i="1">
                <a:solidFill>
                  <a:srgbClr val="FFFF00"/>
                </a:solidFill>
                <a:effectLst>
                  <a:outerShdw blurRad="38100" dist="38100" dir="2700000" algn="tl">
                    <a:srgbClr val="000000"/>
                  </a:outerShdw>
                </a:effectLst>
                <a:latin typeface="Arial" charset="0"/>
                <a:ea typeface="Tahoma" charset="0"/>
                <a:cs typeface="Tahoma" charset="0"/>
              </a:rPr>
              <a:t>Structure</a:t>
            </a:r>
            <a:r>
              <a:rPr lang="en-US" sz="3600">
                <a:solidFill>
                  <a:srgbClr val="CCECFF"/>
                </a:solidFill>
                <a:effectLst>
                  <a:outerShdw blurRad="38100" dist="38100" dir="2700000" algn="tl">
                    <a:srgbClr val="000000"/>
                  </a:outerShdw>
                </a:effectLst>
                <a:latin typeface="Arial" charset="0"/>
                <a:ea typeface="Tahoma" charset="0"/>
                <a:cs typeface="Tahoma" charset="0"/>
              </a:rPr>
              <a:t> </a:t>
            </a:r>
            <a:r>
              <a:rPr lang="en-US" sz="3600">
                <a:solidFill>
                  <a:srgbClr val="FFFFFF"/>
                </a:solidFill>
                <a:effectLst>
                  <a:outerShdw blurRad="38100" dist="38100" dir="2700000" algn="tl">
                    <a:srgbClr val="000000"/>
                  </a:outerShdw>
                </a:effectLst>
                <a:latin typeface="Arial" charset="0"/>
                <a:ea typeface="Tahoma" charset="0"/>
                <a:cs typeface="Tahoma" charset="0"/>
              </a:rPr>
              <a:t>Frontier</a:t>
            </a:r>
          </a:p>
        </p:txBody>
      </p:sp>
      <p:grpSp>
        <p:nvGrpSpPr>
          <p:cNvPr id="7" name="Group 23"/>
          <p:cNvGrpSpPr>
            <a:grpSpLocks/>
          </p:cNvGrpSpPr>
          <p:nvPr/>
        </p:nvGrpSpPr>
        <p:grpSpPr bwMode="auto">
          <a:xfrm>
            <a:off x="2514600" y="3505200"/>
            <a:ext cx="2514600" cy="1752600"/>
            <a:chOff x="1584" y="2224"/>
            <a:chExt cx="1584" cy="1104"/>
          </a:xfrm>
        </p:grpSpPr>
        <p:sp>
          <p:nvSpPr>
            <p:cNvPr id="47162" name="Line 24"/>
            <p:cNvSpPr>
              <a:spLocks noChangeShapeType="1"/>
            </p:cNvSpPr>
            <p:nvPr/>
          </p:nvSpPr>
          <p:spPr bwMode="auto">
            <a:xfrm flipV="1">
              <a:off x="2688" y="2304"/>
              <a:ext cx="480" cy="384"/>
            </a:xfrm>
            <a:prstGeom prst="line">
              <a:avLst/>
            </a:prstGeom>
            <a:noFill/>
            <a:ln w="38100" cmpd="dbl">
              <a:solidFill>
                <a:srgbClr val="FF0000"/>
              </a:solidFill>
              <a:round/>
              <a:headEnd/>
              <a:tailEnd type="triangle" w="med" len="med"/>
            </a:ln>
          </p:spPr>
          <p:txBody>
            <a:bodyPr>
              <a:prstTxWarp prst="textNoShape">
                <a:avLst/>
              </a:prstTxWarp>
            </a:bodyPr>
            <a:lstStyle/>
            <a:p>
              <a:endParaRPr lang="en-US"/>
            </a:p>
          </p:txBody>
        </p:sp>
        <p:sp>
          <p:nvSpPr>
            <p:cNvPr id="47163" name="Text Box 25"/>
            <p:cNvSpPr txBox="1">
              <a:spLocks noChangeArrowheads="1"/>
            </p:cNvSpPr>
            <p:nvPr/>
          </p:nvSpPr>
          <p:spPr bwMode="auto">
            <a:xfrm>
              <a:off x="1584" y="2688"/>
              <a:ext cx="1248" cy="640"/>
            </a:xfrm>
            <a:prstGeom prst="rect">
              <a:avLst/>
            </a:prstGeom>
            <a:noFill/>
            <a:ln w="9525">
              <a:solidFill>
                <a:schemeClr val="tx1"/>
              </a:solidFill>
              <a:miter lim="800000"/>
              <a:headEnd/>
              <a:tailEnd/>
            </a:ln>
          </p:spPr>
          <p:txBody>
            <a:bodyPr>
              <a:prstTxWarp prst="textNoShape">
                <a:avLst/>
              </a:prstTxWarp>
              <a:spAutoFit/>
            </a:bodyPr>
            <a:lstStyle/>
            <a:p>
              <a:pPr eaLnBrk="1" hangingPunct="1"/>
              <a:r>
                <a:rPr lang="en-US" sz="2000">
                  <a:latin typeface="Comic Sans MS" pitchFamily="-65" charset="0"/>
                </a:rPr>
                <a:t>Deeply Virtual  Processes. </a:t>
              </a:r>
              <a:r>
                <a:rPr lang="en-US" sz="2000">
                  <a:solidFill>
                    <a:srgbClr val="FF0000"/>
                  </a:solidFill>
                  <a:latin typeface="Comic Sans MS" pitchFamily="-65" charset="0"/>
                </a:rPr>
                <a:t>GPDs &amp; TMDs</a:t>
              </a:r>
            </a:p>
          </p:txBody>
        </p:sp>
        <p:sp>
          <p:nvSpPr>
            <p:cNvPr id="47164" name="Line 26"/>
            <p:cNvSpPr>
              <a:spLocks noChangeShapeType="1"/>
            </p:cNvSpPr>
            <p:nvPr/>
          </p:nvSpPr>
          <p:spPr bwMode="auto">
            <a:xfrm flipH="1" flipV="1">
              <a:off x="1626" y="2224"/>
              <a:ext cx="342" cy="432"/>
            </a:xfrm>
            <a:prstGeom prst="line">
              <a:avLst/>
            </a:prstGeom>
            <a:noFill/>
            <a:ln w="38100" cmpd="dbl">
              <a:solidFill>
                <a:srgbClr val="FF0000"/>
              </a:solidFill>
              <a:round/>
              <a:headEnd/>
              <a:tailEnd type="triangle" w="med" len="med"/>
            </a:ln>
          </p:spPr>
          <p:txBody>
            <a:bodyPr>
              <a:prstTxWarp prst="textNoShape">
                <a:avLst/>
              </a:prstTxWarp>
            </a:bodyPr>
            <a:lstStyle/>
            <a:p>
              <a:endParaRPr lang="en-US"/>
            </a:p>
          </p:txBody>
        </p:sp>
      </p:grpSp>
      <p:sp>
        <p:nvSpPr>
          <p:cNvPr id="47109" name="Line 27"/>
          <p:cNvSpPr>
            <a:spLocks noChangeShapeType="1"/>
          </p:cNvSpPr>
          <p:nvPr/>
        </p:nvSpPr>
        <p:spPr bwMode="auto">
          <a:xfrm>
            <a:off x="0" y="838200"/>
            <a:ext cx="91440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8" name="Group 55"/>
          <p:cNvGrpSpPr>
            <a:grpSpLocks/>
          </p:cNvGrpSpPr>
          <p:nvPr/>
        </p:nvGrpSpPr>
        <p:grpSpPr bwMode="auto">
          <a:xfrm>
            <a:off x="4876800" y="3733800"/>
            <a:ext cx="3810000" cy="2743200"/>
            <a:chOff x="3072" y="2448"/>
            <a:chExt cx="2400" cy="1728"/>
          </a:xfrm>
        </p:grpSpPr>
        <p:sp>
          <p:nvSpPr>
            <p:cNvPr id="47146" name="Rectangle 56"/>
            <p:cNvSpPr>
              <a:spLocks noChangeArrowheads="1"/>
            </p:cNvSpPr>
            <p:nvPr/>
          </p:nvSpPr>
          <p:spPr bwMode="auto">
            <a:xfrm>
              <a:off x="3072" y="2448"/>
              <a:ext cx="2400" cy="172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47147" name="Rectangle 57"/>
            <p:cNvSpPr>
              <a:spLocks noChangeArrowheads="1"/>
            </p:cNvSpPr>
            <p:nvPr/>
          </p:nvSpPr>
          <p:spPr bwMode="auto">
            <a:xfrm>
              <a:off x="3414" y="2697"/>
              <a:ext cx="142" cy="237"/>
            </a:xfrm>
            <a:prstGeom prst="rect">
              <a:avLst/>
            </a:prstGeom>
            <a:solidFill>
              <a:schemeClr val="bg1"/>
            </a:solidFill>
            <a:ln w="9525">
              <a:noFill/>
              <a:miter lim="800000"/>
              <a:headEnd/>
              <a:tailEnd/>
            </a:ln>
          </p:spPr>
          <p:txBody>
            <a:bodyPr>
              <a:prstTxWarp prst="textNoShape">
                <a:avLst/>
              </a:prstTxWarp>
            </a:bodyPr>
            <a:lstStyle/>
            <a:p>
              <a:endParaRPr lang="en-US"/>
            </a:p>
          </p:txBody>
        </p:sp>
        <p:sp>
          <p:nvSpPr>
            <p:cNvPr id="47148" name="Text Box 58"/>
            <p:cNvSpPr txBox="1">
              <a:spLocks noChangeArrowheads="1"/>
            </p:cNvSpPr>
            <p:nvPr/>
          </p:nvSpPr>
          <p:spPr bwMode="auto">
            <a:xfrm>
              <a:off x="3709" y="2673"/>
              <a:ext cx="928" cy="250"/>
            </a:xfrm>
            <a:prstGeom prst="rect">
              <a:avLst/>
            </a:prstGeom>
            <a:solidFill>
              <a:schemeClr val="bg1"/>
            </a:solidFill>
            <a:ln w="9525">
              <a:noFill/>
              <a:miter lim="800000"/>
              <a:headEnd/>
              <a:tailEnd/>
            </a:ln>
          </p:spPr>
          <p:txBody>
            <a:bodyPr wrap="none">
              <a:prstTxWarp prst="textNoShape">
                <a:avLst/>
              </a:prstTxWarp>
              <a:spAutoFit/>
            </a:bodyPr>
            <a:lstStyle/>
            <a:p>
              <a:pPr algn="ctr" eaLnBrk="1" hangingPunct="1"/>
              <a:r>
                <a:rPr lang="en-US" sz="2000">
                  <a:solidFill>
                    <a:srgbClr val="FF0000"/>
                  </a:solidFill>
                  <a:latin typeface="Comic Sans MS" pitchFamily="-65" charset="0"/>
                </a:rPr>
                <a:t>1-D Scotty</a:t>
              </a:r>
            </a:p>
          </p:txBody>
        </p:sp>
        <p:sp>
          <p:nvSpPr>
            <p:cNvPr id="47149" name="Rectangle 59"/>
            <p:cNvSpPr>
              <a:spLocks noChangeArrowheads="1"/>
            </p:cNvSpPr>
            <p:nvPr/>
          </p:nvSpPr>
          <p:spPr bwMode="auto">
            <a:xfrm>
              <a:off x="5020" y="3362"/>
              <a:ext cx="149" cy="235"/>
            </a:xfrm>
            <a:prstGeom prst="rect">
              <a:avLst/>
            </a:prstGeom>
            <a:solidFill>
              <a:schemeClr val="bg1"/>
            </a:solidFill>
            <a:ln w="9525">
              <a:noFill/>
              <a:miter lim="800000"/>
              <a:headEnd/>
              <a:tailEnd/>
            </a:ln>
          </p:spPr>
          <p:txBody>
            <a:bodyPr>
              <a:prstTxWarp prst="textNoShape">
                <a:avLst/>
              </a:prstTxWarp>
            </a:bodyPr>
            <a:lstStyle/>
            <a:p>
              <a:endParaRPr lang="en-US"/>
            </a:p>
          </p:txBody>
        </p:sp>
        <p:sp>
          <p:nvSpPr>
            <p:cNvPr id="47150" name="Rectangle 60"/>
            <p:cNvSpPr>
              <a:spLocks noChangeArrowheads="1"/>
            </p:cNvSpPr>
            <p:nvPr/>
          </p:nvSpPr>
          <p:spPr bwMode="auto">
            <a:xfrm>
              <a:off x="3742" y="2891"/>
              <a:ext cx="150" cy="235"/>
            </a:xfrm>
            <a:prstGeom prst="rect">
              <a:avLst/>
            </a:prstGeom>
            <a:solidFill>
              <a:schemeClr val="bg1"/>
            </a:solidFill>
            <a:ln w="9525">
              <a:noFill/>
              <a:miter lim="800000"/>
              <a:headEnd/>
              <a:tailEnd/>
            </a:ln>
          </p:spPr>
          <p:txBody>
            <a:bodyPr>
              <a:prstTxWarp prst="textNoShape">
                <a:avLst/>
              </a:prstTxWarp>
            </a:bodyPr>
            <a:lstStyle/>
            <a:p>
              <a:endParaRPr lang="en-US"/>
            </a:p>
          </p:txBody>
        </p:sp>
        <p:sp>
          <p:nvSpPr>
            <p:cNvPr id="47151" name="Rectangle 61"/>
            <p:cNvSpPr>
              <a:spLocks noChangeArrowheads="1"/>
            </p:cNvSpPr>
            <p:nvPr/>
          </p:nvSpPr>
          <p:spPr bwMode="auto">
            <a:xfrm>
              <a:off x="4879" y="3831"/>
              <a:ext cx="96" cy="230"/>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ctr"/>
              <a:r>
                <a:rPr lang="en-US" sz="2400">
                  <a:solidFill>
                    <a:srgbClr val="FF0000"/>
                  </a:solidFill>
                  <a:latin typeface="Times New Roman" pitchFamily="-65" charset="0"/>
                </a:rPr>
                <a:t>x</a:t>
              </a:r>
              <a:endParaRPr lang="en-US" sz="3200">
                <a:solidFill>
                  <a:schemeClr val="hlink"/>
                </a:solidFill>
                <a:latin typeface="Times New Roman" pitchFamily="-65" charset="0"/>
              </a:endParaRPr>
            </a:p>
          </p:txBody>
        </p:sp>
        <p:sp>
          <p:nvSpPr>
            <p:cNvPr id="47152" name="Rectangle 62"/>
            <p:cNvSpPr>
              <a:spLocks noChangeArrowheads="1"/>
            </p:cNvSpPr>
            <p:nvPr/>
          </p:nvSpPr>
          <p:spPr bwMode="auto">
            <a:xfrm rot="-5340000">
              <a:off x="3041" y="3339"/>
              <a:ext cx="592" cy="173"/>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ctr"/>
              <a:r>
                <a:rPr lang="en-US">
                  <a:solidFill>
                    <a:srgbClr val="FF0000"/>
                  </a:solidFill>
                  <a:latin typeface="Times New Roman" pitchFamily="-65" charset="0"/>
                </a:rPr>
                <a:t>probablity</a:t>
              </a:r>
              <a:endParaRPr lang="en-US" sz="3200">
                <a:solidFill>
                  <a:schemeClr val="hlink"/>
                </a:solidFill>
                <a:latin typeface="Times New Roman" pitchFamily="-65" charset="0"/>
              </a:endParaRPr>
            </a:p>
          </p:txBody>
        </p:sp>
        <p:sp>
          <p:nvSpPr>
            <p:cNvPr id="47153" name="Rectangle 63"/>
            <p:cNvSpPr>
              <a:spLocks noChangeArrowheads="1"/>
            </p:cNvSpPr>
            <p:nvPr/>
          </p:nvSpPr>
          <p:spPr bwMode="auto">
            <a:xfrm>
              <a:off x="3885" y="3331"/>
              <a:ext cx="380" cy="134"/>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ctr"/>
              <a:r>
                <a:rPr lang="en-US" sz="1400">
                  <a:solidFill>
                    <a:srgbClr val="FFFF00"/>
                  </a:solidFill>
                  <a:latin typeface="Times New Roman" pitchFamily="-65" charset="0"/>
                </a:rPr>
                <a:t>Calcium</a:t>
              </a:r>
            </a:p>
          </p:txBody>
        </p:sp>
        <p:sp>
          <p:nvSpPr>
            <p:cNvPr id="47154" name="Freeform 64"/>
            <p:cNvSpPr>
              <a:spLocks/>
            </p:cNvSpPr>
            <p:nvPr/>
          </p:nvSpPr>
          <p:spPr bwMode="auto">
            <a:xfrm>
              <a:off x="3648" y="3216"/>
              <a:ext cx="1280" cy="166"/>
            </a:xfrm>
            <a:custGeom>
              <a:avLst/>
              <a:gdLst>
                <a:gd name="T0" fmla="*/ 1 w 2153"/>
                <a:gd name="T1" fmla="*/ 0 h 414"/>
                <a:gd name="T2" fmla="*/ 1 w 2153"/>
                <a:gd name="T3" fmla="*/ 0 h 414"/>
                <a:gd name="T4" fmla="*/ 1 w 2153"/>
                <a:gd name="T5" fmla="*/ 0 h 414"/>
                <a:gd name="T6" fmla="*/ 1 w 2153"/>
                <a:gd name="T7" fmla="*/ 0 h 414"/>
                <a:gd name="T8" fmla="*/ 1 w 2153"/>
                <a:gd name="T9" fmla="*/ 0 h 414"/>
                <a:gd name="T10" fmla="*/ 1 w 2153"/>
                <a:gd name="T11" fmla="*/ 0 h 414"/>
                <a:gd name="T12" fmla="*/ 1 w 2153"/>
                <a:gd name="T13" fmla="*/ 0 h 414"/>
                <a:gd name="T14" fmla="*/ 1 w 2153"/>
                <a:gd name="T15" fmla="*/ 0 h 414"/>
                <a:gd name="T16" fmla="*/ 1 w 2153"/>
                <a:gd name="T17" fmla="*/ 0 h 414"/>
                <a:gd name="T18" fmla="*/ 1 w 2153"/>
                <a:gd name="T19" fmla="*/ 0 h 414"/>
                <a:gd name="T20" fmla="*/ 1 w 2153"/>
                <a:gd name="T21" fmla="*/ 0 h 414"/>
                <a:gd name="T22" fmla="*/ 1 w 2153"/>
                <a:gd name="T23" fmla="*/ 0 h 414"/>
                <a:gd name="T24" fmla="*/ 1 w 2153"/>
                <a:gd name="T25" fmla="*/ 0 h 414"/>
                <a:gd name="T26" fmla="*/ 1 w 2153"/>
                <a:gd name="T27" fmla="*/ 0 h 414"/>
                <a:gd name="T28" fmla="*/ 1 w 2153"/>
                <a:gd name="T29" fmla="*/ 0 h 414"/>
                <a:gd name="T30" fmla="*/ 1 w 2153"/>
                <a:gd name="T31" fmla="*/ 0 h 414"/>
                <a:gd name="T32" fmla="*/ 1 w 2153"/>
                <a:gd name="T33" fmla="*/ 0 h 414"/>
                <a:gd name="T34" fmla="*/ 1 w 2153"/>
                <a:gd name="T35" fmla="*/ 0 h 414"/>
                <a:gd name="T36" fmla="*/ 1 w 2153"/>
                <a:gd name="T37" fmla="*/ 0 h 414"/>
                <a:gd name="T38" fmla="*/ 1 w 2153"/>
                <a:gd name="T39" fmla="*/ 0 h 414"/>
                <a:gd name="T40" fmla="*/ 1 w 2153"/>
                <a:gd name="T41" fmla="*/ 0 h 414"/>
                <a:gd name="T42" fmla="*/ 1 w 2153"/>
                <a:gd name="T43" fmla="*/ 0 h 414"/>
                <a:gd name="T44" fmla="*/ 1 w 2153"/>
                <a:gd name="T45" fmla="*/ 0 h 414"/>
                <a:gd name="T46" fmla="*/ 1 w 2153"/>
                <a:gd name="T47" fmla="*/ 0 h 414"/>
                <a:gd name="T48" fmla="*/ 1 w 2153"/>
                <a:gd name="T49" fmla="*/ 0 h 414"/>
                <a:gd name="T50" fmla="*/ 1 w 2153"/>
                <a:gd name="T51" fmla="*/ 0 h 414"/>
                <a:gd name="T52" fmla="*/ 1 w 2153"/>
                <a:gd name="T53" fmla="*/ 0 h 414"/>
                <a:gd name="T54" fmla="*/ 1 w 2153"/>
                <a:gd name="T55" fmla="*/ 0 h 414"/>
                <a:gd name="T56" fmla="*/ 1 w 2153"/>
                <a:gd name="T57" fmla="*/ 0 h 414"/>
                <a:gd name="T58" fmla="*/ 1 w 2153"/>
                <a:gd name="T59" fmla="*/ 0 h 414"/>
                <a:gd name="T60" fmla="*/ 1 w 2153"/>
                <a:gd name="T61" fmla="*/ 0 h 414"/>
                <a:gd name="T62" fmla="*/ 1 w 2153"/>
                <a:gd name="T63" fmla="*/ 0 h 414"/>
                <a:gd name="T64" fmla="*/ 1 w 2153"/>
                <a:gd name="T65" fmla="*/ 0 h 414"/>
                <a:gd name="T66" fmla="*/ 1 w 2153"/>
                <a:gd name="T67" fmla="*/ 0 h 414"/>
                <a:gd name="T68" fmla="*/ 1 w 2153"/>
                <a:gd name="T69" fmla="*/ 0 h 414"/>
                <a:gd name="T70" fmla="*/ 1 w 2153"/>
                <a:gd name="T71" fmla="*/ 0 h 414"/>
                <a:gd name="T72" fmla="*/ 1 w 2153"/>
                <a:gd name="T73" fmla="*/ 0 h 414"/>
                <a:gd name="T74" fmla="*/ 1 w 2153"/>
                <a:gd name="T75" fmla="*/ 0 h 414"/>
                <a:gd name="T76" fmla="*/ 1 w 2153"/>
                <a:gd name="T77" fmla="*/ 0 h 414"/>
                <a:gd name="T78" fmla="*/ 1 w 2153"/>
                <a:gd name="T79" fmla="*/ 0 h 414"/>
                <a:gd name="T80" fmla="*/ 1 w 2153"/>
                <a:gd name="T81" fmla="*/ 0 h 414"/>
                <a:gd name="T82" fmla="*/ 1 w 2153"/>
                <a:gd name="T83" fmla="*/ 0 h 414"/>
                <a:gd name="T84" fmla="*/ 1 w 2153"/>
                <a:gd name="T85" fmla="*/ 0 h 414"/>
                <a:gd name="T86" fmla="*/ 1 w 2153"/>
                <a:gd name="T87" fmla="*/ 0 h 414"/>
                <a:gd name="T88" fmla="*/ 1 w 2153"/>
                <a:gd name="T89" fmla="*/ 0 h 414"/>
                <a:gd name="T90" fmla="*/ 1 w 2153"/>
                <a:gd name="T91" fmla="*/ 0 h 414"/>
                <a:gd name="T92" fmla="*/ 1 w 2153"/>
                <a:gd name="T93" fmla="*/ 0 h 414"/>
                <a:gd name="T94" fmla="*/ 1 w 2153"/>
                <a:gd name="T95" fmla="*/ 0 h 414"/>
                <a:gd name="T96" fmla="*/ 1 w 2153"/>
                <a:gd name="T97" fmla="*/ 0 h 414"/>
                <a:gd name="T98" fmla="*/ 1 w 2153"/>
                <a:gd name="T99" fmla="*/ 0 h 414"/>
                <a:gd name="T100" fmla="*/ 1 w 2153"/>
                <a:gd name="T101" fmla="*/ 0 h 414"/>
                <a:gd name="T102" fmla="*/ 1 w 2153"/>
                <a:gd name="T103" fmla="*/ 0 h 414"/>
                <a:gd name="T104" fmla="*/ 1 w 2153"/>
                <a:gd name="T105" fmla="*/ 0 h 414"/>
                <a:gd name="T106" fmla="*/ 1 w 2153"/>
                <a:gd name="T107" fmla="*/ 0 h 414"/>
                <a:gd name="T108" fmla="*/ 1 w 2153"/>
                <a:gd name="T109" fmla="*/ 0 h 414"/>
                <a:gd name="T110" fmla="*/ 1 w 2153"/>
                <a:gd name="T111" fmla="*/ 0 h 414"/>
                <a:gd name="T112" fmla="*/ 1 w 2153"/>
                <a:gd name="T113" fmla="*/ 0 h 414"/>
                <a:gd name="T114" fmla="*/ 1 w 2153"/>
                <a:gd name="T115" fmla="*/ 0 h 414"/>
                <a:gd name="T116" fmla="*/ 1 w 2153"/>
                <a:gd name="T117" fmla="*/ 0 h 414"/>
                <a:gd name="T118" fmla="*/ 1 w 2153"/>
                <a:gd name="T119" fmla="*/ 0 h 414"/>
                <a:gd name="T120" fmla="*/ 0 w 2153"/>
                <a:gd name="T121" fmla="*/ 0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3"/>
                <a:gd name="T184" fmla="*/ 0 h 414"/>
                <a:gd name="T185" fmla="*/ 2153 w 2153"/>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3" h="414">
                  <a:moveTo>
                    <a:pt x="0" y="181"/>
                  </a:moveTo>
                  <a:lnTo>
                    <a:pt x="0" y="199"/>
                  </a:lnTo>
                  <a:lnTo>
                    <a:pt x="38" y="198"/>
                  </a:lnTo>
                  <a:lnTo>
                    <a:pt x="57" y="197"/>
                  </a:lnTo>
                  <a:lnTo>
                    <a:pt x="78" y="195"/>
                  </a:lnTo>
                  <a:lnTo>
                    <a:pt x="99" y="193"/>
                  </a:lnTo>
                  <a:lnTo>
                    <a:pt x="122" y="190"/>
                  </a:lnTo>
                  <a:lnTo>
                    <a:pt x="146" y="186"/>
                  </a:lnTo>
                  <a:lnTo>
                    <a:pt x="150" y="186"/>
                  </a:lnTo>
                  <a:lnTo>
                    <a:pt x="174" y="181"/>
                  </a:lnTo>
                  <a:lnTo>
                    <a:pt x="203" y="174"/>
                  </a:lnTo>
                  <a:lnTo>
                    <a:pt x="234" y="167"/>
                  </a:lnTo>
                  <a:lnTo>
                    <a:pt x="266" y="158"/>
                  </a:lnTo>
                  <a:lnTo>
                    <a:pt x="299" y="149"/>
                  </a:lnTo>
                  <a:lnTo>
                    <a:pt x="367" y="129"/>
                  </a:lnTo>
                  <a:lnTo>
                    <a:pt x="400" y="119"/>
                  </a:lnTo>
                  <a:lnTo>
                    <a:pt x="432" y="109"/>
                  </a:lnTo>
                  <a:lnTo>
                    <a:pt x="465" y="97"/>
                  </a:lnTo>
                  <a:lnTo>
                    <a:pt x="498" y="84"/>
                  </a:lnTo>
                  <a:lnTo>
                    <a:pt x="565" y="56"/>
                  </a:lnTo>
                  <a:lnTo>
                    <a:pt x="598" y="43"/>
                  </a:lnTo>
                  <a:lnTo>
                    <a:pt x="630" y="31"/>
                  </a:lnTo>
                  <a:lnTo>
                    <a:pt x="661" y="23"/>
                  </a:lnTo>
                  <a:lnTo>
                    <a:pt x="658" y="15"/>
                  </a:lnTo>
                  <a:lnTo>
                    <a:pt x="658" y="24"/>
                  </a:lnTo>
                  <a:lnTo>
                    <a:pt x="673" y="21"/>
                  </a:lnTo>
                  <a:lnTo>
                    <a:pt x="688" y="19"/>
                  </a:lnTo>
                  <a:lnTo>
                    <a:pt x="701" y="18"/>
                  </a:lnTo>
                  <a:lnTo>
                    <a:pt x="713" y="18"/>
                  </a:lnTo>
                  <a:lnTo>
                    <a:pt x="736" y="20"/>
                  </a:lnTo>
                  <a:lnTo>
                    <a:pt x="736" y="11"/>
                  </a:lnTo>
                  <a:lnTo>
                    <a:pt x="733" y="20"/>
                  </a:lnTo>
                  <a:lnTo>
                    <a:pt x="754" y="24"/>
                  </a:lnTo>
                  <a:lnTo>
                    <a:pt x="775" y="31"/>
                  </a:lnTo>
                  <a:lnTo>
                    <a:pt x="796" y="39"/>
                  </a:lnTo>
                  <a:lnTo>
                    <a:pt x="808" y="44"/>
                  </a:lnTo>
                  <a:lnTo>
                    <a:pt x="821" y="49"/>
                  </a:lnTo>
                  <a:lnTo>
                    <a:pt x="834" y="55"/>
                  </a:lnTo>
                  <a:lnTo>
                    <a:pt x="849" y="60"/>
                  </a:lnTo>
                  <a:lnTo>
                    <a:pt x="866" y="66"/>
                  </a:lnTo>
                  <a:lnTo>
                    <a:pt x="884" y="73"/>
                  </a:lnTo>
                  <a:lnTo>
                    <a:pt x="903" y="79"/>
                  </a:lnTo>
                  <a:lnTo>
                    <a:pt x="924" y="88"/>
                  </a:lnTo>
                  <a:lnTo>
                    <a:pt x="947" y="97"/>
                  </a:lnTo>
                  <a:lnTo>
                    <a:pt x="971" y="108"/>
                  </a:lnTo>
                  <a:lnTo>
                    <a:pt x="1021" y="130"/>
                  </a:lnTo>
                  <a:lnTo>
                    <a:pt x="1074" y="154"/>
                  </a:lnTo>
                  <a:lnTo>
                    <a:pt x="1128" y="176"/>
                  </a:lnTo>
                  <a:lnTo>
                    <a:pt x="1155" y="186"/>
                  </a:lnTo>
                  <a:lnTo>
                    <a:pt x="1182" y="195"/>
                  </a:lnTo>
                  <a:lnTo>
                    <a:pt x="1208" y="203"/>
                  </a:lnTo>
                  <a:lnTo>
                    <a:pt x="1234" y="210"/>
                  </a:lnTo>
                  <a:lnTo>
                    <a:pt x="1238" y="210"/>
                  </a:lnTo>
                  <a:lnTo>
                    <a:pt x="1263" y="215"/>
                  </a:lnTo>
                  <a:lnTo>
                    <a:pt x="1288" y="218"/>
                  </a:lnTo>
                  <a:lnTo>
                    <a:pt x="1312" y="218"/>
                  </a:lnTo>
                  <a:lnTo>
                    <a:pt x="1337" y="216"/>
                  </a:lnTo>
                  <a:lnTo>
                    <a:pt x="1361" y="212"/>
                  </a:lnTo>
                  <a:lnTo>
                    <a:pt x="1364" y="212"/>
                  </a:lnTo>
                  <a:lnTo>
                    <a:pt x="1389" y="206"/>
                  </a:lnTo>
                  <a:lnTo>
                    <a:pt x="1413" y="199"/>
                  </a:lnTo>
                  <a:lnTo>
                    <a:pt x="1437" y="191"/>
                  </a:lnTo>
                  <a:lnTo>
                    <a:pt x="1485" y="173"/>
                  </a:lnTo>
                  <a:lnTo>
                    <a:pt x="1532" y="155"/>
                  </a:lnTo>
                  <a:lnTo>
                    <a:pt x="1555" y="147"/>
                  </a:lnTo>
                  <a:lnTo>
                    <a:pt x="1578" y="139"/>
                  </a:lnTo>
                  <a:lnTo>
                    <a:pt x="1600" y="133"/>
                  </a:lnTo>
                  <a:lnTo>
                    <a:pt x="1622" y="129"/>
                  </a:lnTo>
                  <a:lnTo>
                    <a:pt x="1618" y="121"/>
                  </a:lnTo>
                  <a:lnTo>
                    <a:pt x="1618" y="130"/>
                  </a:lnTo>
                  <a:lnTo>
                    <a:pt x="1639" y="127"/>
                  </a:lnTo>
                  <a:lnTo>
                    <a:pt x="1660" y="127"/>
                  </a:lnTo>
                  <a:lnTo>
                    <a:pt x="1680" y="129"/>
                  </a:lnTo>
                  <a:lnTo>
                    <a:pt x="1701" y="132"/>
                  </a:lnTo>
                  <a:lnTo>
                    <a:pt x="1701" y="123"/>
                  </a:lnTo>
                  <a:lnTo>
                    <a:pt x="1697" y="132"/>
                  </a:lnTo>
                  <a:lnTo>
                    <a:pt x="1717" y="136"/>
                  </a:lnTo>
                  <a:lnTo>
                    <a:pt x="1736" y="142"/>
                  </a:lnTo>
                  <a:lnTo>
                    <a:pt x="1756" y="149"/>
                  </a:lnTo>
                  <a:lnTo>
                    <a:pt x="1774" y="156"/>
                  </a:lnTo>
                  <a:lnTo>
                    <a:pt x="1811" y="174"/>
                  </a:lnTo>
                  <a:lnTo>
                    <a:pt x="1846" y="193"/>
                  </a:lnTo>
                  <a:lnTo>
                    <a:pt x="1880" y="214"/>
                  </a:lnTo>
                  <a:lnTo>
                    <a:pt x="1912" y="234"/>
                  </a:lnTo>
                  <a:lnTo>
                    <a:pt x="1943" y="253"/>
                  </a:lnTo>
                  <a:lnTo>
                    <a:pt x="1973" y="272"/>
                  </a:lnTo>
                  <a:lnTo>
                    <a:pt x="1976" y="263"/>
                  </a:lnTo>
                  <a:lnTo>
                    <a:pt x="1970" y="270"/>
                  </a:lnTo>
                  <a:lnTo>
                    <a:pt x="1998" y="289"/>
                  </a:lnTo>
                  <a:lnTo>
                    <a:pt x="2024" y="309"/>
                  </a:lnTo>
                  <a:lnTo>
                    <a:pt x="2048" y="329"/>
                  </a:lnTo>
                  <a:lnTo>
                    <a:pt x="2095" y="371"/>
                  </a:lnTo>
                  <a:lnTo>
                    <a:pt x="2141" y="414"/>
                  </a:lnTo>
                  <a:lnTo>
                    <a:pt x="2153" y="401"/>
                  </a:lnTo>
                  <a:lnTo>
                    <a:pt x="2108" y="358"/>
                  </a:lnTo>
                  <a:lnTo>
                    <a:pt x="2061" y="316"/>
                  </a:lnTo>
                  <a:lnTo>
                    <a:pt x="2037" y="296"/>
                  </a:lnTo>
                  <a:lnTo>
                    <a:pt x="2011" y="276"/>
                  </a:lnTo>
                  <a:lnTo>
                    <a:pt x="1983" y="257"/>
                  </a:lnTo>
                  <a:lnTo>
                    <a:pt x="1980" y="255"/>
                  </a:lnTo>
                  <a:lnTo>
                    <a:pt x="1952" y="238"/>
                  </a:lnTo>
                  <a:lnTo>
                    <a:pt x="1919" y="217"/>
                  </a:lnTo>
                  <a:lnTo>
                    <a:pt x="1887" y="197"/>
                  </a:lnTo>
                  <a:lnTo>
                    <a:pt x="1853" y="176"/>
                  </a:lnTo>
                  <a:lnTo>
                    <a:pt x="1818" y="157"/>
                  </a:lnTo>
                  <a:lnTo>
                    <a:pt x="1781" y="139"/>
                  </a:lnTo>
                  <a:lnTo>
                    <a:pt x="1763" y="132"/>
                  </a:lnTo>
                  <a:lnTo>
                    <a:pt x="1743" y="125"/>
                  </a:lnTo>
                  <a:lnTo>
                    <a:pt x="1724" y="119"/>
                  </a:lnTo>
                  <a:lnTo>
                    <a:pt x="1704" y="115"/>
                  </a:lnTo>
                  <a:lnTo>
                    <a:pt x="1701" y="114"/>
                  </a:lnTo>
                  <a:lnTo>
                    <a:pt x="1680" y="111"/>
                  </a:lnTo>
                  <a:lnTo>
                    <a:pt x="1661" y="109"/>
                  </a:lnTo>
                  <a:lnTo>
                    <a:pt x="1639" y="109"/>
                  </a:lnTo>
                  <a:lnTo>
                    <a:pt x="1618" y="112"/>
                  </a:lnTo>
                  <a:lnTo>
                    <a:pt x="1615" y="112"/>
                  </a:lnTo>
                  <a:lnTo>
                    <a:pt x="1593" y="116"/>
                  </a:lnTo>
                  <a:lnTo>
                    <a:pt x="1571" y="122"/>
                  </a:lnTo>
                  <a:lnTo>
                    <a:pt x="1548" y="130"/>
                  </a:lnTo>
                  <a:lnTo>
                    <a:pt x="1525" y="138"/>
                  </a:lnTo>
                  <a:lnTo>
                    <a:pt x="1478" y="156"/>
                  </a:lnTo>
                  <a:lnTo>
                    <a:pt x="1430" y="174"/>
                  </a:lnTo>
                  <a:lnTo>
                    <a:pt x="1406" y="182"/>
                  </a:lnTo>
                  <a:lnTo>
                    <a:pt x="1382" y="189"/>
                  </a:lnTo>
                  <a:lnTo>
                    <a:pt x="1357" y="195"/>
                  </a:lnTo>
                  <a:lnTo>
                    <a:pt x="1361" y="203"/>
                  </a:lnTo>
                  <a:lnTo>
                    <a:pt x="1361" y="194"/>
                  </a:lnTo>
                  <a:lnTo>
                    <a:pt x="1337" y="198"/>
                  </a:lnTo>
                  <a:lnTo>
                    <a:pt x="1312" y="200"/>
                  </a:lnTo>
                  <a:lnTo>
                    <a:pt x="1289" y="200"/>
                  </a:lnTo>
                  <a:lnTo>
                    <a:pt x="1263" y="197"/>
                  </a:lnTo>
                  <a:lnTo>
                    <a:pt x="1238" y="192"/>
                  </a:lnTo>
                  <a:lnTo>
                    <a:pt x="1238" y="201"/>
                  </a:lnTo>
                  <a:lnTo>
                    <a:pt x="1241" y="193"/>
                  </a:lnTo>
                  <a:lnTo>
                    <a:pt x="1215" y="186"/>
                  </a:lnTo>
                  <a:lnTo>
                    <a:pt x="1189" y="178"/>
                  </a:lnTo>
                  <a:lnTo>
                    <a:pt x="1162" y="169"/>
                  </a:lnTo>
                  <a:lnTo>
                    <a:pt x="1135" y="159"/>
                  </a:lnTo>
                  <a:lnTo>
                    <a:pt x="1081" y="137"/>
                  </a:lnTo>
                  <a:lnTo>
                    <a:pt x="1028" y="113"/>
                  </a:lnTo>
                  <a:lnTo>
                    <a:pt x="978" y="91"/>
                  </a:lnTo>
                  <a:lnTo>
                    <a:pt x="954" y="80"/>
                  </a:lnTo>
                  <a:lnTo>
                    <a:pt x="931" y="71"/>
                  </a:lnTo>
                  <a:lnTo>
                    <a:pt x="910" y="62"/>
                  </a:lnTo>
                  <a:lnTo>
                    <a:pt x="890" y="56"/>
                  </a:lnTo>
                  <a:lnTo>
                    <a:pt x="873" y="49"/>
                  </a:lnTo>
                  <a:lnTo>
                    <a:pt x="856" y="43"/>
                  </a:lnTo>
                  <a:lnTo>
                    <a:pt x="841" y="38"/>
                  </a:lnTo>
                  <a:lnTo>
                    <a:pt x="828" y="32"/>
                  </a:lnTo>
                  <a:lnTo>
                    <a:pt x="815" y="27"/>
                  </a:lnTo>
                  <a:lnTo>
                    <a:pt x="803" y="22"/>
                  </a:lnTo>
                  <a:lnTo>
                    <a:pt x="782" y="14"/>
                  </a:lnTo>
                  <a:lnTo>
                    <a:pt x="761" y="7"/>
                  </a:lnTo>
                  <a:lnTo>
                    <a:pt x="740" y="3"/>
                  </a:lnTo>
                  <a:lnTo>
                    <a:pt x="736" y="2"/>
                  </a:lnTo>
                  <a:lnTo>
                    <a:pt x="713" y="0"/>
                  </a:lnTo>
                  <a:lnTo>
                    <a:pt x="701" y="0"/>
                  </a:lnTo>
                  <a:lnTo>
                    <a:pt x="687" y="1"/>
                  </a:lnTo>
                  <a:lnTo>
                    <a:pt x="673" y="3"/>
                  </a:lnTo>
                  <a:lnTo>
                    <a:pt x="658" y="6"/>
                  </a:lnTo>
                  <a:lnTo>
                    <a:pt x="654" y="6"/>
                  </a:lnTo>
                  <a:lnTo>
                    <a:pt x="623" y="14"/>
                  </a:lnTo>
                  <a:lnTo>
                    <a:pt x="591" y="26"/>
                  </a:lnTo>
                  <a:lnTo>
                    <a:pt x="558" y="39"/>
                  </a:lnTo>
                  <a:lnTo>
                    <a:pt x="491" y="67"/>
                  </a:lnTo>
                  <a:lnTo>
                    <a:pt x="458" y="80"/>
                  </a:lnTo>
                  <a:lnTo>
                    <a:pt x="427" y="92"/>
                  </a:lnTo>
                  <a:lnTo>
                    <a:pt x="393" y="102"/>
                  </a:lnTo>
                  <a:lnTo>
                    <a:pt x="360" y="112"/>
                  </a:lnTo>
                  <a:lnTo>
                    <a:pt x="292" y="132"/>
                  </a:lnTo>
                  <a:lnTo>
                    <a:pt x="259" y="141"/>
                  </a:lnTo>
                  <a:lnTo>
                    <a:pt x="227" y="150"/>
                  </a:lnTo>
                  <a:lnTo>
                    <a:pt x="196" y="157"/>
                  </a:lnTo>
                  <a:lnTo>
                    <a:pt x="170" y="164"/>
                  </a:lnTo>
                  <a:lnTo>
                    <a:pt x="143" y="169"/>
                  </a:lnTo>
                  <a:lnTo>
                    <a:pt x="146" y="177"/>
                  </a:lnTo>
                  <a:lnTo>
                    <a:pt x="146" y="168"/>
                  </a:lnTo>
                  <a:lnTo>
                    <a:pt x="122" y="172"/>
                  </a:lnTo>
                  <a:lnTo>
                    <a:pt x="99" y="175"/>
                  </a:lnTo>
                  <a:lnTo>
                    <a:pt x="78" y="177"/>
                  </a:lnTo>
                  <a:lnTo>
                    <a:pt x="57" y="179"/>
                  </a:lnTo>
                  <a:lnTo>
                    <a:pt x="38" y="180"/>
                  </a:lnTo>
                  <a:lnTo>
                    <a:pt x="0" y="181"/>
                  </a:lnTo>
                  <a:close/>
                </a:path>
              </a:pathLst>
            </a:custGeom>
            <a:solidFill>
              <a:schemeClr val="bg1"/>
            </a:solidFill>
            <a:ln w="9525">
              <a:solidFill>
                <a:schemeClr val="tx1"/>
              </a:solidFill>
              <a:round/>
              <a:headEnd/>
              <a:tailEnd/>
            </a:ln>
          </p:spPr>
          <p:txBody>
            <a:bodyPr>
              <a:prstTxWarp prst="textNoShape">
                <a:avLst/>
              </a:prstTxWarp>
            </a:bodyPr>
            <a:lstStyle/>
            <a:p>
              <a:endParaRPr lang="en-US"/>
            </a:p>
          </p:txBody>
        </p:sp>
        <p:sp>
          <p:nvSpPr>
            <p:cNvPr id="47155" name="Rectangle 65"/>
            <p:cNvSpPr>
              <a:spLocks noChangeArrowheads="1"/>
            </p:cNvSpPr>
            <p:nvPr/>
          </p:nvSpPr>
          <p:spPr bwMode="auto">
            <a:xfrm>
              <a:off x="4180" y="3068"/>
              <a:ext cx="273" cy="85"/>
            </a:xfrm>
            <a:prstGeom prst="rect">
              <a:avLst/>
            </a:prstGeom>
            <a:solidFill>
              <a:schemeClr val="bg1"/>
            </a:solidFill>
            <a:ln w="9525">
              <a:noFill/>
              <a:miter lim="800000"/>
              <a:headEnd/>
              <a:tailEnd/>
            </a:ln>
          </p:spPr>
          <p:txBody>
            <a:bodyPr>
              <a:prstTxWarp prst="textNoShape">
                <a:avLst/>
              </a:prstTxWarp>
            </a:bodyPr>
            <a:lstStyle/>
            <a:p>
              <a:endParaRPr lang="en-US"/>
            </a:p>
          </p:txBody>
        </p:sp>
        <p:sp>
          <p:nvSpPr>
            <p:cNvPr id="47156" name="Rectangle 66"/>
            <p:cNvSpPr>
              <a:spLocks noChangeArrowheads="1"/>
            </p:cNvSpPr>
            <p:nvPr/>
          </p:nvSpPr>
          <p:spPr bwMode="auto">
            <a:xfrm>
              <a:off x="4194" y="3083"/>
              <a:ext cx="274" cy="134"/>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ctr"/>
              <a:r>
                <a:rPr lang="en-US" sz="1400">
                  <a:latin typeface="Times New Roman" pitchFamily="-65" charset="0"/>
                </a:rPr>
                <a:t>Water</a:t>
              </a:r>
            </a:p>
          </p:txBody>
        </p:sp>
        <p:sp>
          <p:nvSpPr>
            <p:cNvPr id="47157" name="Freeform 67"/>
            <p:cNvSpPr>
              <a:spLocks/>
            </p:cNvSpPr>
            <p:nvPr/>
          </p:nvSpPr>
          <p:spPr bwMode="auto">
            <a:xfrm>
              <a:off x="3629" y="3415"/>
              <a:ext cx="1298" cy="96"/>
            </a:xfrm>
            <a:custGeom>
              <a:avLst/>
              <a:gdLst>
                <a:gd name="T0" fmla="*/ 1 w 2181"/>
                <a:gd name="T1" fmla="*/ 0 h 240"/>
                <a:gd name="T2" fmla="*/ 1 w 2181"/>
                <a:gd name="T3" fmla="*/ 0 h 240"/>
                <a:gd name="T4" fmla="*/ 1 w 2181"/>
                <a:gd name="T5" fmla="*/ 0 h 240"/>
                <a:gd name="T6" fmla="*/ 1 w 2181"/>
                <a:gd name="T7" fmla="*/ 0 h 240"/>
                <a:gd name="T8" fmla="*/ 1 w 2181"/>
                <a:gd name="T9" fmla="*/ 0 h 240"/>
                <a:gd name="T10" fmla="*/ 1 w 2181"/>
                <a:gd name="T11" fmla="*/ 0 h 240"/>
                <a:gd name="T12" fmla="*/ 1 w 2181"/>
                <a:gd name="T13" fmla="*/ 0 h 240"/>
                <a:gd name="T14" fmla="*/ 1 w 2181"/>
                <a:gd name="T15" fmla="*/ 0 h 240"/>
                <a:gd name="T16" fmla="*/ 1 w 2181"/>
                <a:gd name="T17" fmla="*/ 0 h 240"/>
                <a:gd name="T18" fmla="*/ 1 w 2181"/>
                <a:gd name="T19" fmla="*/ 0 h 240"/>
                <a:gd name="T20" fmla="*/ 1 w 2181"/>
                <a:gd name="T21" fmla="*/ 0 h 240"/>
                <a:gd name="T22" fmla="*/ 1 w 2181"/>
                <a:gd name="T23" fmla="*/ 0 h 240"/>
                <a:gd name="T24" fmla="*/ 1 w 2181"/>
                <a:gd name="T25" fmla="*/ 0 h 240"/>
                <a:gd name="T26" fmla="*/ 1 w 2181"/>
                <a:gd name="T27" fmla="*/ 0 h 240"/>
                <a:gd name="T28" fmla="*/ 1 w 2181"/>
                <a:gd name="T29" fmla="*/ 0 h 240"/>
                <a:gd name="T30" fmla="*/ 1 w 2181"/>
                <a:gd name="T31" fmla="*/ 0 h 240"/>
                <a:gd name="T32" fmla="*/ 1 w 2181"/>
                <a:gd name="T33" fmla="*/ 0 h 240"/>
                <a:gd name="T34" fmla="*/ 1 w 2181"/>
                <a:gd name="T35" fmla="*/ 0 h 240"/>
                <a:gd name="T36" fmla="*/ 1 w 2181"/>
                <a:gd name="T37" fmla="*/ 0 h 240"/>
                <a:gd name="T38" fmla="*/ 1 w 2181"/>
                <a:gd name="T39" fmla="*/ 0 h 240"/>
                <a:gd name="T40" fmla="*/ 1 w 2181"/>
                <a:gd name="T41" fmla="*/ 0 h 240"/>
                <a:gd name="T42" fmla="*/ 1 w 2181"/>
                <a:gd name="T43" fmla="*/ 0 h 240"/>
                <a:gd name="T44" fmla="*/ 1 w 2181"/>
                <a:gd name="T45" fmla="*/ 0 h 240"/>
                <a:gd name="T46" fmla="*/ 1 w 2181"/>
                <a:gd name="T47" fmla="*/ 0 h 240"/>
                <a:gd name="T48" fmla="*/ 1 w 2181"/>
                <a:gd name="T49" fmla="*/ 0 h 240"/>
                <a:gd name="T50" fmla="*/ 1 w 2181"/>
                <a:gd name="T51" fmla="*/ 0 h 240"/>
                <a:gd name="T52" fmla="*/ 1 w 2181"/>
                <a:gd name="T53" fmla="*/ 0 h 240"/>
                <a:gd name="T54" fmla="*/ 1 w 2181"/>
                <a:gd name="T55" fmla="*/ 0 h 240"/>
                <a:gd name="T56" fmla="*/ 1 w 2181"/>
                <a:gd name="T57" fmla="*/ 0 h 240"/>
                <a:gd name="T58" fmla="*/ 1 w 2181"/>
                <a:gd name="T59" fmla="*/ 0 h 240"/>
                <a:gd name="T60" fmla="*/ 1 w 2181"/>
                <a:gd name="T61" fmla="*/ 0 h 240"/>
                <a:gd name="T62" fmla="*/ 1 w 2181"/>
                <a:gd name="T63" fmla="*/ 0 h 240"/>
                <a:gd name="T64" fmla="*/ 1 w 2181"/>
                <a:gd name="T65" fmla="*/ 0 h 240"/>
                <a:gd name="T66" fmla="*/ 1 w 2181"/>
                <a:gd name="T67" fmla="*/ 0 h 240"/>
                <a:gd name="T68" fmla="*/ 1 w 2181"/>
                <a:gd name="T69" fmla="*/ 0 h 240"/>
                <a:gd name="T70" fmla="*/ 1 w 2181"/>
                <a:gd name="T71" fmla="*/ 0 h 240"/>
                <a:gd name="T72" fmla="*/ 1 w 2181"/>
                <a:gd name="T73" fmla="*/ 0 h 240"/>
                <a:gd name="T74" fmla="*/ 1 w 2181"/>
                <a:gd name="T75" fmla="*/ 0 h 240"/>
                <a:gd name="T76" fmla="*/ 1 w 2181"/>
                <a:gd name="T77" fmla="*/ 0 h 240"/>
                <a:gd name="T78" fmla="*/ 1 w 2181"/>
                <a:gd name="T79" fmla="*/ 0 h 240"/>
                <a:gd name="T80" fmla="*/ 1 w 2181"/>
                <a:gd name="T81" fmla="*/ 0 h 240"/>
                <a:gd name="T82" fmla="*/ 1 w 2181"/>
                <a:gd name="T83" fmla="*/ 0 h 240"/>
                <a:gd name="T84" fmla="*/ 1 w 2181"/>
                <a:gd name="T85" fmla="*/ 0 h 240"/>
                <a:gd name="T86" fmla="*/ 1 w 2181"/>
                <a:gd name="T87" fmla="*/ 0 h 240"/>
                <a:gd name="T88" fmla="*/ 1 w 2181"/>
                <a:gd name="T89" fmla="*/ 0 h 240"/>
                <a:gd name="T90" fmla="*/ 1 w 2181"/>
                <a:gd name="T91" fmla="*/ 0 h 240"/>
                <a:gd name="T92" fmla="*/ 1 w 2181"/>
                <a:gd name="T93" fmla="*/ 0 h 240"/>
                <a:gd name="T94" fmla="*/ 1 w 2181"/>
                <a:gd name="T95" fmla="*/ 0 h 240"/>
                <a:gd name="T96" fmla="*/ 1 w 2181"/>
                <a:gd name="T97" fmla="*/ 0 h 240"/>
                <a:gd name="T98" fmla="*/ 1 w 2181"/>
                <a:gd name="T99" fmla="*/ 0 h 240"/>
                <a:gd name="T100" fmla="*/ 1 w 2181"/>
                <a:gd name="T101" fmla="*/ 0 h 240"/>
                <a:gd name="T102" fmla="*/ 1 w 2181"/>
                <a:gd name="T103" fmla="*/ 0 h 240"/>
                <a:gd name="T104" fmla="*/ 1 w 2181"/>
                <a:gd name="T105" fmla="*/ 0 h 240"/>
                <a:gd name="T106" fmla="*/ 1 w 2181"/>
                <a:gd name="T107" fmla="*/ 0 h 240"/>
                <a:gd name="T108" fmla="*/ 1 w 2181"/>
                <a:gd name="T109" fmla="*/ 0 h 240"/>
                <a:gd name="T110" fmla="*/ 1 w 2181"/>
                <a:gd name="T111" fmla="*/ 0 h 2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1"/>
                <a:gd name="T169" fmla="*/ 0 h 240"/>
                <a:gd name="T170" fmla="*/ 2181 w 2181"/>
                <a:gd name="T171" fmla="*/ 240 h 2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1" h="240">
                  <a:moveTo>
                    <a:pt x="5" y="153"/>
                  </a:moveTo>
                  <a:lnTo>
                    <a:pt x="0" y="164"/>
                  </a:lnTo>
                  <a:lnTo>
                    <a:pt x="52" y="185"/>
                  </a:lnTo>
                  <a:lnTo>
                    <a:pt x="78" y="195"/>
                  </a:lnTo>
                  <a:lnTo>
                    <a:pt x="106" y="204"/>
                  </a:lnTo>
                  <a:lnTo>
                    <a:pt x="134" y="211"/>
                  </a:lnTo>
                  <a:lnTo>
                    <a:pt x="137" y="211"/>
                  </a:lnTo>
                  <a:lnTo>
                    <a:pt x="167" y="216"/>
                  </a:lnTo>
                  <a:lnTo>
                    <a:pt x="198" y="219"/>
                  </a:lnTo>
                  <a:lnTo>
                    <a:pt x="232" y="218"/>
                  </a:lnTo>
                  <a:lnTo>
                    <a:pt x="248" y="216"/>
                  </a:lnTo>
                  <a:lnTo>
                    <a:pt x="267" y="213"/>
                  </a:lnTo>
                  <a:lnTo>
                    <a:pt x="269" y="212"/>
                  </a:lnTo>
                  <a:lnTo>
                    <a:pt x="288" y="208"/>
                  </a:lnTo>
                  <a:lnTo>
                    <a:pt x="307" y="202"/>
                  </a:lnTo>
                  <a:lnTo>
                    <a:pt x="347" y="188"/>
                  </a:lnTo>
                  <a:lnTo>
                    <a:pt x="388" y="172"/>
                  </a:lnTo>
                  <a:lnTo>
                    <a:pt x="429" y="157"/>
                  </a:lnTo>
                  <a:lnTo>
                    <a:pt x="470" y="143"/>
                  </a:lnTo>
                  <a:lnTo>
                    <a:pt x="490" y="137"/>
                  </a:lnTo>
                  <a:lnTo>
                    <a:pt x="510" y="132"/>
                  </a:lnTo>
                  <a:lnTo>
                    <a:pt x="508" y="127"/>
                  </a:lnTo>
                  <a:lnTo>
                    <a:pt x="508" y="133"/>
                  </a:lnTo>
                  <a:lnTo>
                    <a:pt x="527" y="129"/>
                  </a:lnTo>
                  <a:lnTo>
                    <a:pt x="547" y="127"/>
                  </a:lnTo>
                  <a:lnTo>
                    <a:pt x="565" y="126"/>
                  </a:lnTo>
                  <a:lnTo>
                    <a:pt x="583" y="127"/>
                  </a:lnTo>
                  <a:lnTo>
                    <a:pt x="618" y="131"/>
                  </a:lnTo>
                  <a:lnTo>
                    <a:pt x="652" y="137"/>
                  </a:lnTo>
                  <a:lnTo>
                    <a:pt x="652" y="131"/>
                  </a:lnTo>
                  <a:lnTo>
                    <a:pt x="649" y="137"/>
                  </a:lnTo>
                  <a:lnTo>
                    <a:pt x="683" y="145"/>
                  </a:lnTo>
                  <a:lnTo>
                    <a:pt x="718" y="155"/>
                  </a:lnTo>
                  <a:lnTo>
                    <a:pt x="753" y="165"/>
                  </a:lnTo>
                  <a:lnTo>
                    <a:pt x="790" y="174"/>
                  </a:lnTo>
                  <a:lnTo>
                    <a:pt x="793" y="174"/>
                  </a:lnTo>
                  <a:lnTo>
                    <a:pt x="831" y="182"/>
                  </a:lnTo>
                  <a:lnTo>
                    <a:pt x="875" y="190"/>
                  </a:lnTo>
                  <a:lnTo>
                    <a:pt x="875" y="184"/>
                  </a:lnTo>
                  <a:lnTo>
                    <a:pt x="872" y="190"/>
                  </a:lnTo>
                  <a:lnTo>
                    <a:pt x="917" y="201"/>
                  </a:lnTo>
                  <a:lnTo>
                    <a:pt x="964" y="212"/>
                  </a:lnTo>
                  <a:lnTo>
                    <a:pt x="1012" y="223"/>
                  </a:lnTo>
                  <a:lnTo>
                    <a:pt x="1015" y="224"/>
                  </a:lnTo>
                  <a:lnTo>
                    <a:pt x="1063" y="233"/>
                  </a:lnTo>
                  <a:lnTo>
                    <a:pt x="1088" y="236"/>
                  </a:lnTo>
                  <a:lnTo>
                    <a:pt x="1112" y="239"/>
                  </a:lnTo>
                  <a:lnTo>
                    <a:pt x="1135" y="240"/>
                  </a:lnTo>
                  <a:lnTo>
                    <a:pt x="1159" y="240"/>
                  </a:lnTo>
                  <a:lnTo>
                    <a:pt x="1182" y="239"/>
                  </a:lnTo>
                  <a:lnTo>
                    <a:pt x="1206" y="236"/>
                  </a:lnTo>
                  <a:lnTo>
                    <a:pt x="1227" y="231"/>
                  </a:lnTo>
                  <a:lnTo>
                    <a:pt x="1230" y="230"/>
                  </a:lnTo>
                  <a:lnTo>
                    <a:pt x="1253" y="223"/>
                  </a:lnTo>
                  <a:lnTo>
                    <a:pt x="1276" y="214"/>
                  </a:lnTo>
                  <a:lnTo>
                    <a:pt x="1299" y="203"/>
                  </a:lnTo>
                  <a:lnTo>
                    <a:pt x="1321" y="191"/>
                  </a:lnTo>
                  <a:lnTo>
                    <a:pt x="1344" y="179"/>
                  </a:lnTo>
                  <a:lnTo>
                    <a:pt x="1390" y="151"/>
                  </a:lnTo>
                  <a:lnTo>
                    <a:pt x="1433" y="122"/>
                  </a:lnTo>
                  <a:lnTo>
                    <a:pt x="1475" y="95"/>
                  </a:lnTo>
                  <a:lnTo>
                    <a:pt x="1495" y="83"/>
                  </a:lnTo>
                  <a:lnTo>
                    <a:pt x="1515" y="72"/>
                  </a:lnTo>
                  <a:lnTo>
                    <a:pt x="1533" y="62"/>
                  </a:lnTo>
                  <a:lnTo>
                    <a:pt x="1551" y="55"/>
                  </a:lnTo>
                  <a:lnTo>
                    <a:pt x="1567" y="48"/>
                  </a:lnTo>
                  <a:lnTo>
                    <a:pt x="1582" y="42"/>
                  </a:lnTo>
                  <a:lnTo>
                    <a:pt x="1596" y="36"/>
                  </a:lnTo>
                  <a:lnTo>
                    <a:pt x="1608" y="31"/>
                  </a:lnTo>
                  <a:lnTo>
                    <a:pt x="1631" y="23"/>
                  </a:lnTo>
                  <a:lnTo>
                    <a:pt x="1653" y="16"/>
                  </a:lnTo>
                  <a:lnTo>
                    <a:pt x="1650" y="11"/>
                  </a:lnTo>
                  <a:lnTo>
                    <a:pt x="1650" y="17"/>
                  </a:lnTo>
                  <a:lnTo>
                    <a:pt x="1672" y="13"/>
                  </a:lnTo>
                  <a:lnTo>
                    <a:pt x="1694" y="12"/>
                  </a:lnTo>
                  <a:lnTo>
                    <a:pt x="1706" y="13"/>
                  </a:lnTo>
                  <a:lnTo>
                    <a:pt x="1719" y="14"/>
                  </a:lnTo>
                  <a:lnTo>
                    <a:pt x="1734" y="16"/>
                  </a:lnTo>
                  <a:lnTo>
                    <a:pt x="1748" y="19"/>
                  </a:lnTo>
                  <a:lnTo>
                    <a:pt x="1763" y="23"/>
                  </a:lnTo>
                  <a:lnTo>
                    <a:pt x="1782" y="29"/>
                  </a:lnTo>
                  <a:lnTo>
                    <a:pt x="1801" y="38"/>
                  </a:lnTo>
                  <a:lnTo>
                    <a:pt x="1821" y="47"/>
                  </a:lnTo>
                  <a:lnTo>
                    <a:pt x="1843" y="58"/>
                  </a:lnTo>
                  <a:lnTo>
                    <a:pt x="1865" y="69"/>
                  </a:lnTo>
                  <a:lnTo>
                    <a:pt x="1909" y="93"/>
                  </a:lnTo>
                  <a:lnTo>
                    <a:pt x="1952" y="117"/>
                  </a:lnTo>
                  <a:lnTo>
                    <a:pt x="1973" y="128"/>
                  </a:lnTo>
                  <a:lnTo>
                    <a:pt x="1993" y="138"/>
                  </a:lnTo>
                  <a:lnTo>
                    <a:pt x="2012" y="147"/>
                  </a:lnTo>
                  <a:lnTo>
                    <a:pt x="2030" y="155"/>
                  </a:lnTo>
                  <a:lnTo>
                    <a:pt x="2046" y="160"/>
                  </a:lnTo>
                  <a:lnTo>
                    <a:pt x="2049" y="161"/>
                  </a:lnTo>
                  <a:lnTo>
                    <a:pt x="2062" y="164"/>
                  </a:lnTo>
                  <a:lnTo>
                    <a:pt x="2076" y="165"/>
                  </a:lnTo>
                  <a:lnTo>
                    <a:pt x="2088" y="165"/>
                  </a:lnTo>
                  <a:lnTo>
                    <a:pt x="2099" y="163"/>
                  </a:lnTo>
                  <a:lnTo>
                    <a:pt x="2101" y="162"/>
                  </a:lnTo>
                  <a:lnTo>
                    <a:pt x="2111" y="159"/>
                  </a:lnTo>
                  <a:lnTo>
                    <a:pt x="2120" y="154"/>
                  </a:lnTo>
                  <a:lnTo>
                    <a:pt x="2129" y="149"/>
                  </a:lnTo>
                  <a:lnTo>
                    <a:pt x="2131" y="148"/>
                  </a:lnTo>
                  <a:lnTo>
                    <a:pt x="2145" y="135"/>
                  </a:lnTo>
                  <a:lnTo>
                    <a:pt x="2157" y="121"/>
                  </a:lnTo>
                  <a:lnTo>
                    <a:pt x="2167" y="108"/>
                  </a:lnTo>
                  <a:lnTo>
                    <a:pt x="2171" y="102"/>
                  </a:lnTo>
                  <a:lnTo>
                    <a:pt x="2175" y="97"/>
                  </a:lnTo>
                  <a:lnTo>
                    <a:pt x="2179" y="92"/>
                  </a:lnTo>
                  <a:lnTo>
                    <a:pt x="2174" y="88"/>
                  </a:lnTo>
                  <a:lnTo>
                    <a:pt x="2177" y="93"/>
                  </a:lnTo>
                  <a:lnTo>
                    <a:pt x="2181" y="90"/>
                  </a:lnTo>
                  <a:lnTo>
                    <a:pt x="2175" y="80"/>
                  </a:lnTo>
                  <a:lnTo>
                    <a:pt x="2172" y="82"/>
                  </a:lnTo>
                  <a:lnTo>
                    <a:pt x="2170" y="83"/>
                  </a:lnTo>
                  <a:lnTo>
                    <a:pt x="2166" y="88"/>
                  </a:lnTo>
                  <a:lnTo>
                    <a:pt x="2162" y="93"/>
                  </a:lnTo>
                  <a:lnTo>
                    <a:pt x="2158" y="99"/>
                  </a:lnTo>
                  <a:lnTo>
                    <a:pt x="2148" y="112"/>
                  </a:lnTo>
                  <a:lnTo>
                    <a:pt x="2136" y="126"/>
                  </a:lnTo>
                  <a:lnTo>
                    <a:pt x="2122" y="139"/>
                  </a:lnTo>
                  <a:lnTo>
                    <a:pt x="2126" y="143"/>
                  </a:lnTo>
                  <a:lnTo>
                    <a:pt x="2124" y="138"/>
                  </a:lnTo>
                  <a:lnTo>
                    <a:pt x="2115" y="143"/>
                  </a:lnTo>
                  <a:lnTo>
                    <a:pt x="2106" y="148"/>
                  </a:lnTo>
                  <a:lnTo>
                    <a:pt x="2096" y="151"/>
                  </a:lnTo>
                  <a:lnTo>
                    <a:pt x="2099" y="157"/>
                  </a:lnTo>
                  <a:lnTo>
                    <a:pt x="2099" y="151"/>
                  </a:lnTo>
                  <a:lnTo>
                    <a:pt x="2088" y="153"/>
                  </a:lnTo>
                  <a:lnTo>
                    <a:pt x="2076" y="153"/>
                  </a:lnTo>
                  <a:lnTo>
                    <a:pt x="2064" y="152"/>
                  </a:lnTo>
                  <a:lnTo>
                    <a:pt x="2049" y="149"/>
                  </a:lnTo>
                  <a:lnTo>
                    <a:pt x="2049" y="155"/>
                  </a:lnTo>
                  <a:lnTo>
                    <a:pt x="2051" y="149"/>
                  </a:lnTo>
                  <a:lnTo>
                    <a:pt x="2035" y="144"/>
                  </a:lnTo>
                  <a:lnTo>
                    <a:pt x="2017" y="136"/>
                  </a:lnTo>
                  <a:lnTo>
                    <a:pt x="1998" y="127"/>
                  </a:lnTo>
                  <a:lnTo>
                    <a:pt x="1978" y="117"/>
                  </a:lnTo>
                  <a:lnTo>
                    <a:pt x="1957" y="106"/>
                  </a:lnTo>
                  <a:lnTo>
                    <a:pt x="1914" y="82"/>
                  </a:lnTo>
                  <a:lnTo>
                    <a:pt x="1870" y="58"/>
                  </a:lnTo>
                  <a:lnTo>
                    <a:pt x="1848" y="47"/>
                  </a:lnTo>
                  <a:lnTo>
                    <a:pt x="1826" y="36"/>
                  </a:lnTo>
                  <a:lnTo>
                    <a:pt x="1806" y="27"/>
                  </a:lnTo>
                  <a:lnTo>
                    <a:pt x="1787" y="18"/>
                  </a:lnTo>
                  <a:lnTo>
                    <a:pt x="1768" y="12"/>
                  </a:lnTo>
                  <a:lnTo>
                    <a:pt x="1750" y="7"/>
                  </a:lnTo>
                  <a:lnTo>
                    <a:pt x="1734" y="4"/>
                  </a:lnTo>
                  <a:lnTo>
                    <a:pt x="1719" y="2"/>
                  </a:lnTo>
                  <a:lnTo>
                    <a:pt x="1706" y="1"/>
                  </a:lnTo>
                  <a:lnTo>
                    <a:pt x="1694" y="0"/>
                  </a:lnTo>
                  <a:lnTo>
                    <a:pt x="1672" y="1"/>
                  </a:lnTo>
                  <a:lnTo>
                    <a:pt x="1650" y="5"/>
                  </a:lnTo>
                  <a:lnTo>
                    <a:pt x="1648" y="5"/>
                  </a:lnTo>
                  <a:lnTo>
                    <a:pt x="1626" y="12"/>
                  </a:lnTo>
                  <a:lnTo>
                    <a:pt x="1603" y="20"/>
                  </a:lnTo>
                  <a:lnTo>
                    <a:pt x="1591" y="25"/>
                  </a:lnTo>
                  <a:lnTo>
                    <a:pt x="1577" y="31"/>
                  </a:lnTo>
                  <a:lnTo>
                    <a:pt x="1562" y="37"/>
                  </a:lnTo>
                  <a:lnTo>
                    <a:pt x="1546" y="44"/>
                  </a:lnTo>
                  <a:lnTo>
                    <a:pt x="1528" y="51"/>
                  </a:lnTo>
                  <a:lnTo>
                    <a:pt x="1510" y="61"/>
                  </a:lnTo>
                  <a:lnTo>
                    <a:pt x="1490" y="72"/>
                  </a:lnTo>
                  <a:lnTo>
                    <a:pt x="1470" y="84"/>
                  </a:lnTo>
                  <a:lnTo>
                    <a:pt x="1428" y="111"/>
                  </a:lnTo>
                  <a:lnTo>
                    <a:pt x="1385" y="140"/>
                  </a:lnTo>
                  <a:lnTo>
                    <a:pt x="1339" y="168"/>
                  </a:lnTo>
                  <a:lnTo>
                    <a:pt x="1316" y="180"/>
                  </a:lnTo>
                  <a:lnTo>
                    <a:pt x="1294" y="192"/>
                  </a:lnTo>
                  <a:lnTo>
                    <a:pt x="1271" y="203"/>
                  </a:lnTo>
                  <a:lnTo>
                    <a:pt x="1248" y="212"/>
                  </a:lnTo>
                  <a:lnTo>
                    <a:pt x="1225" y="219"/>
                  </a:lnTo>
                  <a:lnTo>
                    <a:pt x="1227" y="225"/>
                  </a:lnTo>
                  <a:lnTo>
                    <a:pt x="1227" y="219"/>
                  </a:lnTo>
                  <a:lnTo>
                    <a:pt x="1204" y="224"/>
                  </a:lnTo>
                  <a:lnTo>
                    <a:pt x="1182" y="227"/>
                  </a:lnTo>
                  <a:lnTo>
                    <a:pt x="1159" y="228"/>
                  </a:lnTo>
                  <a:lnTo>
                    <a:pt x="1135" y="228"/>
                  </a:lnTo>
                  <a:lnTo>
                    <a:pt x="1112" y="227"/>
                  </a:lnTo>
                  <a:lnTo>
                    <a:pt x="1088" y="224"/>
                  </a:lnTo>
                  <a:lnTo>
                    <a:pt x="1063" y="221"/>
                  </a:lnTo>
                  <a:lnTo>
                    <a:pt x="1015" y="212"/>
                  </a:lnTo>
                  <a:lnTo>
                    <a:pt x="1015" y="218"/>
                  </a:lnTo>
                  <a:lnTo>
                    <a:pt x="1017" y="212"/>
                  </a:lnTo>
                  <a:lnTo>
                    <a:pt x="969" y="201"/>
                  </a:lnTo>
                  <a:lnTo>
                    <a:pt x="922" y="190"/>
                  </a:lnTo>
                  <a:lnTo>
                    <a:pt x="877" y="179"/>
                  </a:lnTo>
                  <a:lnTo>
                    <a:pt x="875" y="178"/>
                  </a:lnTo>
                  <a:lnTo>
                    <a:pt x="833" y="170"/>
                  </a:lnTo>
                  <a:lnTo>
                    <a:pt x="793" y="162"/>
                  </a:lnTo>
                  <a:lnTo>
                    <a:pt x="793" y="168"/>
                  </a:lnTo>
                  <a:lnTo>
                    <a:pt x="795" y="163"/>
                  </a:lnTo>
                  <a:lnTo>
                    <a:pt x="758" y="154"/>
                  </a:lnTo>
                  <a:lnTo>
                    <a:pt x="723" y="144"/>
                  </a:lnTo>
                  <a:lnTo>
                    <a:pt x="688" y="134"/>
                  </a:lnTo>
                  <a:lnTo>
                    <a:pt x="654" y="126"/>
                  </a:lnTo>
                  <a:lnTo>
                    <a:pt x="652" y="125"/>
                  </a:lnTo>
                  <a:lnTo>
                    <a:pt x="618" y="119"/>
                  </a:lnTo>
                  <a:lnTo>
                    <a:pt x="583" y="115"/>
                  </a:lnTo>
                  <a:lnTo>
                    <a:pt x="565" y="114"/>
                  </a:lnTo>
                  <a:lnTo>
                    <a:pt x="546" y="115"/>
                  </a:lnTo>
                  <a:lnTo>
                    <a:pt x="527" y="117"/>
                  </a:lnTo>
                  <a:lnTo>
                    <a:pt x="508" y="121"/>
                  </a:lnTo>
                  <a:lnTo>
                    <a:pt x="505" y="121"/>
                  </a:lnTo>
                  <a:lnTo>
                    <a:pt x="485" y="126"/>
                  </a:lnTo>
                  <a:lnTo>
                    <a:pt x="465" y="132"/>
                  </a:lnTo>
                  <a:lnTo>
                    <a:pt x="424" y="146"/>
                  </a:lnTo>
                  <a:lnTo>
                    <a:pt x="383" y="161"/>
                  </a:lnTo>
                  <a:lnTo>
                    <a:pt x="342" y="177"/>
                  </a:lnTo>
                  <a:lnTo>
                    <a:pt x="302" y="191"/>
                  </a:lnTo>
                  <a:lnTo>
                    <a:pt x="283" y="197"/>
                  </a:lnTo>
                  <a:lnTo>
                    <a:pt x="264" y="201"/>
                  </a:lnTo>
                  <a:lnTo>
                    <a:pt x="267" y="207"/>
                  </a:lnTo>
                  <a:lnTo>
                    <a:pt x="267" y="201"/>
                  </a:lnTo>
                  <a:lnTo>
                    <a:pt x="248" y="204"/>
                  </a:lnTo>
                  <a:lnTo>
                    <a:pt x="231" y="206"/>
                  </a:lnTo>
                  <a:lnTo>
                    <a:pt x="198" y="207"/>
                  </a:lnTo>
                  <a:lnTo>
                    <a:pt x="167" y="204"/>
                  </a:lnTo>
                  <a:lnTo>
                    <a:pt x="137" y="199"/>
                  </a:lnTo>
                  <a:lnTo>
                    <a:pt x="137" y="205"/>
                  </a:lnTo>
                  <a:lnTo>
                    <a:pt x="139" y="200"/>
                  </a:lnTo>
                  <a:lnTo>
                    <a:pt x="111" y="193"/>
                  </a:lnTo>
                  <a:lnTo>
                    <a:pt x="83" y="184"/>
                  </a:lnTo>
                  <a:lnTo>
                    <a:pt x="57" y="174"/>
                  </a:lnTo>
                  <a:lnTo>
                    <a:pt x="5" y="153"/>
                  </a:lnTo>
                  <a:close/>
                </a:path>
              </a:pathLst>
            </a:custGeom>
            <a:solidFill>
              <a:schemeClr val="bg1"/>
            </a:solidFill>
            <a:ln w="9525">
              <a:solidFill>
                <a:srgbClr val="FF0000"/>
              </a:solidFill>
              <a:round/>
              <a:headEnd/>
              <a:tailEnd/>
            </a:ln>
          </p:spPr>
          <p:txBody>
            <a:bodyPr>
              <a:prstTxWarp prst="textNoShape">
                <a:avLst/>
              </a:prstTxWarp>
            </a:bodyPr>
            <a:lstStyle/>
            <a:p>
              <a:endParaRPr lang="en-US"/>
            </a:p>
          </p:txBody>
        </p:sp>
        <p:sp>
          <p:nvSpPr>
            <p:cNvPr id="47158" name="Rectangle 68"/>
            <p:cNvSpPr>
              <a:spLocks noChangeArrowheads="1"/>
            </p:cNvSpPr>
            <p:nvPr/>
          </p:nvSpPr>
          <p:spPr bwMode="auto">
            <a:xfrm>
              <a:off x="4532" y="3546"/>
              <a:ext cx="351" cy="134"/>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ctr"/>
              <a:r>
                <a:rPr lang="en-US" sz="1400">
                  <a:solidFill>
                    <a:srgbClr val="FFFF00"/>
                  </a:solidFill>
                  <a:latin typeface="Tahoma" pitchFamily="-65" charset="0"/>
                </a:rPr>
                <a:t>Carbon</a:t>
              </a:r>
              <a:endParaRPr lang="en-US" sz="1400">
                <a:solidFill>
                  <a:srgbClr val="FFFF00"/>
                </a:solidFill>
                <a:latin typeface="Times New Roman" pitchFamily="-65" charset="0"/>
              </a:endParaRPr>
            </a:p>
          </p:txBody>
        </p:sp>
        <p:sp>
          <p:nvSpPr>
            <p:cNvPr id="47159" name="Freeform 69"/>
            <p:cNvSpPr>
              <a:spLocks/>
            </p:cNvSpPr>
            <p:nvPr/>
          </p:nvSpPr>
          <p:spPr bwMode="auto">
            <a:xfrm>
              <a:off x="3627" y="3602"/>
              <a:ext cx="1284" cy="131"/>
            </a:xfrm>
            <a:custGeom>
              <a:avLst/>
              <a:gdLst>
                <a:gd name="T0" fmla="*/ 1 w 2161"/>
                <a:gd name="T1" fmla="*/ 0 h 327"/>
                <a:gd name="T2" fmla="*/ 1 w 2161"/>
                <a:gd name="T3" fmla="*/ 0 h 327"/>
                <a:gd name="T4" fmla="*/ 1 w 2161"/>
                <a:gd name="T5" fmla="*/ 0 h 327"/>
                <a:gd name="T6" fmla="*/ 1 w 2161"/>
                <a:gd name="T7" fmla="*/ 0 h 327"/>
                <a:gd name="T8" fmla="*/ 1 w 2161"/>
                <a:gd name="T9" fmla="*/ 0 h 327"/>
                <a:gd name="T10" fmla="*/ 1 w 2161"/>
                <a:gd name="T11" fmla="*/ 0 h 327"/>
                <a:gd name="T12" fmla="*/ 1 w 2161"/>
                <a:gd name="T13" fmla="*/ 0 h 327"/>
                <a:gd name="T14" fmla="*/ 1 w 2161"/>
                <a:gd name="T15" fmla="*/ 0 h 327"/>
                <a:gd name="T16" fmla="*/ 1 w 2161"/>
                <a:gd name="T17" fmla="*/ 0 h 327"/>
                <a:gd name="T18" fmla="*/ 1 w 2161"/>
                <a:gd name="T19" fmla="*/ 0 h 327"/>
                <a:gd name="T20" fmla="*/ 1 w 2161"/>
                <a:gd name="T21" fmla="*/ 0 h 327"/>
                <a:gd name="T22" fmla="*/ 1 w 2161"/>
                <a:gd name="T23" fmla="*/ 0 h 327"/>
                <a:gd name="T24" fmla="*/ 1 w 2161"/>
                <a:gd name="T25" fmla="*/ 0 h 327"/>
                <a:gd name="T26" fmla="*/ 1 w 2161"/>
                <a:gd name="T27" fmla="*/ 0 h 327"/>
                <a:gd name="T28" fmla="*/ 1 w 2161"/>
                <a:gd name="T29" fmla="*/ 0 h 327"/>
                <a:gd name="T30" fmla="*/ 1 w 2161"/>
                <a:gd name="T31" fmla="*/ 0 h 327"/>
                <a:gd name="T32" fmla="*/ 1 w 2161"/>
                <a:gd name="T33" fmla="*/ 0 h 327"/>
                <a:gd name="T34" fmla="*/ 1 w 2161"/>
                <a:gd name="T35" fmla="*/ 0 h 327"/>
                <a:gd name="T36" fmla="*/ 1 w 2161"/>
                <a:gd name="T37" fmla="*/ 0 h 327"/>
                <a:gd name="T38" fmla="*/ 1 w 2161"/>
                <a:gd name="T39" fmla="*/ 0 h 327"/>
                <a:gd name="T40" fmla="*/ 1 w 2161"/>
                <a:gd name="T41" fmla="*/ 0 h 327"/>
                <a:gd name="T42" fmla="*/ 1 w 2161"/>
                <a:gd name="T43" fmla="*/ 0 h 327"/>
                <a:gd name="T44" fmla="*/ 1 w 2161"/>
                <a:gd name="T45" fmla="*/ 0 h 327"/>
                <a:gd name="T46" fmla="*/ 1 w 2161"/>
                <a:gd name="T47" fmla="*/ 0 h 327"/>
                <a:gd name="T48" fmla="*/ 1 w 2161"/>
                <a:gd name="T49" fmla="*/ 0 h 327"/>
                <a:gd name="T50" fmla="*/ 1 w 2161"/>
                <a:gd name="T51" fmla="*/ 0 h 327"/>
                <a:gd name="T52" fmla="*/ 1 w 2161"/>
                <a:gd name="T53" fmla="*/ 0 h 327"/>
                <a:gd name="T54" fmla="*/ 1 w 2161"/>
                <a:gd name="T55" fmla="*/ 0 h 327"/>
                <a:gd name="T56" fmla="*/ 1 w 2161"/>
                <a:gd name="T57" fmla="*/ 0 h 327"/>
                <a:gd name="T58" fmla="*/ 1 w 2161"/>
                <a:gd name="T59" fmla="*/ 0 h 327"/>
                <a:gd name="T60" fmla="*/ 1 w 2161"/>
                <a:gd name="T61" fmla="*/ 0 h 327"/>
                <a:gd name="T62" fmla="*/ 1 w 2161"/>
                <a:gd name="T63" fmla="*/ 0 h 327"/>
                <a:gd name="T64" fmla="*/ 1 w 2161"/>
                <a:gd name="T65" fmla="*/ 0 h 327"/>
                <a:gd name="T66" fmla="*/ 1 w 2161"/>
                <a:gd name="T67" fmla="*/ 0 h 327"/>
                <a:gd name="T68" fmla="*/ 1 w 2161"/>
                <a:gd name="T69" fmla="*/ 0 h 327"/>
                <a:gd name="T70" fmla="*/ 1 w 2161"/>
                <a:gd name="T71" fmla="*/ 0 h 327"/>
                <a:gd name="T72" fmla="*/ 1 w 2161"/>
                <a:gd name="T73" fmla="*/ 0 h 327"/>
                <a:gd name="T74" fmla="*/ 1 w 2161"/>
                <a:gd name="T75" fmla="*/ 0 h 327"/>
                <a:gd name="T76" fmla="*/ 1 w 2161"/>
                <a:gd name="T77" fmla="*/ 0 h 327"/>
                <a:gd name="T78" fmla="*/ 1 w 2161"/>
                <a:gd name="T79" fmla="*/ 0 h 327"/>
                <a:gd name="T80" fmla="*/ 1 w 2161"/>
                <a:gd name="T81" fmla="*/ 0 h 327"/>
                <a:gd name="T82" fmla="*/ 1 w 2161"/>
                <a:gd name="T83" fmla="*/ 0 h 327"/>
                <a:gd name="T84" fmla="*/ 1 w 2161"/>
                <a:gd name="T85" fmla="*/ 0 h 327"/>
                <a:gd name="T86" fmla="*/ 1 w 2161"/>
                <a:gd name="T87" fmla="*/ 0 h 327"/>
                <a:gd name="T88" fmla="*/ 1 w 2161"/>
                <a:gd name="T89" fmla="*/ 0 h 327"/>
                <a:gd name="T90" fmla="*/ 1 w 2161"/>
                <a:gd name="T91" fmla="*/ 0 h 327"/>
                <a:gd name="T92" fmla="*/ 1 w 2161"/>
                <a:gd name="T93" fmla="*/ 0 h 327"/>
                <a:gd name="T94" fmla="*/ 1 w 2161"/>
                <a:gd name="T95" fmla="*/ 0 h 327"/>
                <a:gd name="T96" fmla="*/ 1 w 2161"/>
                <a:gd name="T97" fmla="*/ 0 h 327"/>
                <a:gd name="T98" fmla="*/ 1 w 2161"/>
                <a:gd name="T99" fmla="*/ 0 h 327"/>
                <a:gd name="T100" fmla="*/ 1 w 2161"/>
                <a:gd name="T101" fmla="*/ 0 h 327"/>
                <a:gd name="T102" fmla="*/ 1 w 2161"/>
                <a:gd name="T103" fmla="*/ 0 h 327"/>
                <a:gd name="T104" fmla="*/ 1 w 2161"/>
                <a:gd name="T105" fmla="*/ 0 h 3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1"/>
                <a:gd name="T160" fmla="*/ 0 h 327"/>
                <a:gd name="T161" fmla="*/ 2161 w 2161"/>
                <a:gd name="T162" fmla="*/ 327 h 3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1" h="327">
                  <a:moveTo>
                    <a:pt x="0" y="223"/>
                  </a:moveTo>
                  <a:lnTo>
                    <a:pt x="15" y="233"/>
                  </a:lnTo>
                  <a:lnTo>
                    <a:pt x="43" y="191"/>
                  </a:lnTo>
                  <a:lnTo>
                    <a:pt x="34" y="188"/>
                  </a:lnTo>
                  <a:lnTo>
                    <a:pt x="41" y="194"/>
                  </a:lnTo>
                  <a:lnTo>
                    <a:pt x="68" y="156"/>
                  </a:lnTo>
                  <a:lnTo>
                    <a:pt x="83" y="138"/>
                  </a:lnTo>
                  <a:lnTo>
                    <a:pt x="97" y="121"/>
                  </a:lnTo>
                  <a:lnTo>
                    <a:pt x="113" y="105"/>
                  </a:lnTo>
                  <a:lnTo>
                    <a:pt x="128" y="91"/>
                  </a:lnTo>
                  <a:lnTo>
                    <a:pt x="145" y="77"/>
                  </a:lnTo>
                  <a:lnTo>
                    <a:pt x="163" y="65"/>
                  </a:lnTo>
                  <a:lnTo>
                    <a:pt x="156" y="59"/>
                  </a:lnTo>
                  <a:lnTo>
                    <a:pt x="160" y="67"/>
                  </a:lnTo>
                  <a:lnTo>
                    <a:pt x="178" y="56"/>
                  </a:lnTo>
                  <a:lnTo>
                    <a:pt x="197" y="46"/>
                  </a:lnTo>
                  <a:lnTo>
                    <a:pt x="216" y="38"/>
                  </a:lnTo>
                  <a:lnTo>
                    <a:pt x="234" y="31"/>
                  </a:lnTo>
                  <a:lnTo>
                    <a:pt x="252" y="25"/>
                  </a:lnTo>
                  <a:lnTo>
                    <a:pt x="267" y="21"/>
                  </a:lnTo>
                  <a:lnTo>
                    <a:pt x="284" y="18"/>
                  </a:lnTo>
                  <a:lnTo>
                    <a:pt x="281" y="9"/>
                  </a:lnTo>
                  <a:lnTo>
                    <a:pt x="281" y="18"/>
                  </a:lnTo>
                  <a:lnTo>
                    <a:pt x="296" y="18"/>
                  </a:lnTo>
                  <a:lnTo>
                    <a:pt x="310" y="18"/>
                  </a:lnTo>
                  <a:lnTo>
                    <a:pt x="324" y="20"/>
                  </a:lnTo>
                  <a:lnTo>
                    <a:pt x="324" y="11"/>
                  </a:lnTo>
                  <a:lnTo>
                    <a:pt x="320" y="19"/>
                  </a:lnTo>
                  <a:lnTo>
                    <a:pt x="334" y="23"/>
                  </a:lnTo>
                  <a:lnTo>
                    <a:pt x="348" y="27"/>
                  </a:lnTo>
                  <a:lnTo>
                    <a:pt x="361" y="32"/>
                  </a:lnTo>
                  <a:lnTo>
                    <a:pt x="375" y="38"/>
                  </a:lnTo>
                  <a:lnTo>
                    <a:pt x="390" y="47"/>
                  </a:lnTo>
                  <a:lnTo>
                    <a:pt x="393" y="38"/>
                  </a:lnTo>
                  <a:lnTo>
                    <a:pt x="387" y="45"/>
                  </a:lnTo>
                  <a:lnTo>
                    <a:pt x="401" y="55"/>
                  </a:lnTo>
                  <a:lnTo>
                    <a:pt x="415" y="67"/>
                  </a:lnTo>
                  <a:lnTo>
                    <a:pt x="429" y="80"/>
                  </a:lnTo>
                  <a:lnTo>
                    <a:pt x="443" y="94"/>
                  </a:lnTo>
                  <a:lnTo>
                    <a:pt x="457" y="106"/>
                  </a:lnTo>
                  <a:lnTo>
                    <a:pt x="472" y="117"/>
                  </a:lnTo>
                  <a:lnTo>
                    <a:pt x="475" y="119"/>
                  </a:lnTo>
                  <a:lnTo>
                    <a:pt x="490" y="128"/>
                  </a:lnTo>
                  <a:lnTo>
                    <a:pt x="507" y="136"/>
                  </a:lnTo>
                  <a:lnTo>
                    <a:pt x="524" y="142"/>
                  </a:lnTo>
                  <a:lnTo>
                    <a:pt x="559" y="152"/>
                  </a:lnTo>
                  <a:lnTo>
                    <a:pt x="562" y="153"/>
                  </a:lnTo>
                  <a:lnTo>
                    <a:pt x="599" y="160"/>
                  </a:lnTo>
                  <a:lnTo>
                    <a:pt x="636" y="165"/>
                  </a:lnTo>
                  <a:lnTo>
                    <a:pt x="676" y="171"/>
                  </a:lnTo>
                  <a:lnTo>
                    <a:pt x="696" y="173"/>
                  </a:lnTo>
                  <a:lnTo>
                    <a:pt x="716" y="175"/>
                  </a:lnTo>
                  <a:lnTo>
                    <a:pt x="737" y="176"/>
                  </a:lnTo>
                  <a:lnTo>
                    <a:pt x="759" y="175"/>
                  </a:lnTo>
                  <a:lnTo>
                    <a:pt x="783" y="171"/>
                  </a:lnTo>
                  <a:lnTo>
                    <a:pt x="787" y="171"/>
                  </a:lnTo>
                  <a:lnTo>
                    <a:pt x="812" y="165"/>
                  </a:lnTo>
                  <a:lnTo>
                    <a:pt x="827" y="160"/>
                  </a:lnTo>
                  <a:lnTo>
                    <a:pt x="841" y="154"/>
                  </a:lnTo>
                  <a:lnTo>
                    <a:pt x="857" y="147"/>
                  </a:lnTo>
                  <a:lnTo>
                    <a:pt x="873" y="139"/>
                  </a:lnTo>
                  <a:lnTo>
                    <a:pt x="907" y="120"/>
                  </a:lnTo>
                  <a:lnTo>
                    <a:pt x="942" y="100"/>
                  </a:lnTo>
                  <a:lnTo>
                    <a:pt x="976" y="81"/>
                  </a:lnTo>
                  <a:lnTo>
                    <a:pt x="1010" y="63"/>
                  </a:lnTo>
                  <a:lnTo>
                    <a:pt x="1026" y="55"/>
                  </a:lnTo>
                  <a:lnTo>
                    <a:pt x="1042" y="48"/>
                  </a:lnTo>
                  <a:lnTo>
                    <a:pt x="1057" y="43"/>
                  </a:lnTo>
                  <a:lnTo>
                    <a:pt x="1069" y="39"/>
                  </a:lnTo>
                  <a:lnTo>
                    <a:pt x="1096" y="33"/>
                  </a:lnTo>
                  <a:lnTo>
                    <a:pt x="1092" y="24"/>
                  </a:lnTo>
                  <a:lnTo>
                    <a:pt x="1092" y="33"/>
                  </a:lnTo>
                  <a:lnTo>
                    <a:pt x="1115" y="30"/>
                  </a:lnTo>
                  <a:lnTo>
                    <a:pt x="1136" y="29"/>
                  </a:lnTo>
                  <a:lnTo>
                    <a:pt x="1156" y="30"/>
                  </a:lnTo>
                  <a:lnTo>
                    <a:pt x="1176" y="33"/>
                  </a:lnTo>
                  <a:lnTo>
                    <a:pt x="1176" y="24"/>
                  </a:lnTo>
                  <a:lnTo>
                    <a:pt x="1172" y="33"/>
                  </a:lnTo>
                  <a:lnTo>
                    <a:pt x="1192" y="39"/>
                  </a:lnTo>
                  <a:lnTo>
                    <a:pt x="1213" y="46"/>
                  </a:lnTo>
                  <a:lnTo>
                    <a:pt x="1235" y="56"/>
                  </a:lnTo>
                  <a:lnTo>
                    <a:pt x="1247" y="63"/>
                  </a:lnTo>
                  <a:lnTo>
                    <a:pt x="1259" y="71"/>
                  </a:lnTo>
                  <a:lnTo>
                    <a:pt x="1263" y="62"/>
                  </a:lnTo>
                  <a:lnTo>
                    <a:pt x="1256" y="69"/>
                  </a:lnTo>
                  <a:lnTo>
                    <a:pt x="1268" y="78"/>
                  </a:lnTo>
                  <a:lnTo>
                    <a:pt x="1281" y="88"/>
                  </a:lnTo>
                  <a:lnTo>
                    <a:pt x="1305" y="110"/>
                  </a:lnTo>
                  <a:lnTo>
                    <a:pt x="1331" y="134"/>
                  </a:lnTo>
                  <a:lnTo>
                    <a:pt x="1356" y="159"/>
                  </a:lnTo>
                  <a:lnTo>
                    <a:pt x="1382" y="182"/>
                  </a:lnTo>
                  <a:lnTo>
                    <a:pt x="1395" y="192"/>
                  </a:lnTo>
                  <a:lnTo>
                    <a:pt x="1407" y="201"/>
                  </a:lnTo>
                  <a:lnTo>
                    <a:pt x="1410" y="203"/>
                  </a:lnTo>
                  <a:lnTo>
                    <a:pt x="1423" y="212"/>
                  </a:lnTo>
                  <a:lnTo>
                    <a:pt x="1435" y="218"/>
                  </a:lnTo>
                  <a:lnTo>
                    <a:pt x="1448" y="224"/>
                  </a:lnTo>
                  <a:lnTo>
                    <a:pt x="1461" y="229"/>
                  </a:lnTo>
                  <a:lnTo>
                    <a:pt x="1486" y="236"/>
                  </a:lnTo>
                  <a:lnTo>
                    <a:pt x="1489" y="236"/>
                  </a:lnTo>
                  <a:lnTo>
                    <a:pt x="1514" y="240"/>
                  </a:lnTo>
                  <a:lnTo>
                    <a:pt x="1539" y="243"/>
                  </a:lnTo>
                  <a:lnTo>
                    <a:pt x="1564" y="244"/>
                  </a:lnTo>
                  <a:lnTo>
                    <a:pt x="1589" y="246"/>
                  </a:lnTo>
                  <a:lnTo>
                    <a:pt x="1614" y="250"/>
                  </a:lnTo>
                  <a:lnTo>
                    <a:pt x="1614" y="241"/>
                  </a:lnTo>
                  <a:lnTo>
                    <a:pt x="1611" y="249"/>
                  </a:lnTo>
                  <a:lnTo>
                    <a:pt x="1637" y="255"/>
                  </a:lnTo>
                  <a:lnTo>
                    <a:pt x="1661" y="263"/>
                  </a:lnTo>
                  <a:lnTo>
                    <a:pt x="1686" y="273"/>
                  </a:lnTo>
                  <a:lnTo>
                    <a:pt x="1711" y="284"/>
                  </a:lnTo>
                  <a:lnTo>
                    <a:pt x="1736" y="296"/>
                  </a:lnTo>
                  <a:lnTo>
                    <a:pt x="1761" y="307"/>
                  </a:lnTo>
                  <a:lnTo>
                    <a:pt x="1786" y="317"/>
                  </a:lnTo>
                  <a:lnTo>
                    <a:pt x="1811" y="323"/>
                  </a:lnTo>
                  <a:lnTo>
                    <a:pt x="1815" y="324"/>
                  </a:lnTo>
                  <a:lnTo>
                    <a:pt x="1827" y="326"/>
                  </a:lnTo>
                  <a:lnTo>
                    <a:pt x="1840" y="327"/>
                  </a:lnTo>
                  <a:lnTo>
                    <a:pt x="1866" y="326"/>
                  </a:lnTo>
                  <a:lnTo>
                    <a:pt x="1892" y="323"/>
                  </a:lnTo>
                  <a:lnTo>
                    <a:pt x="1896" y="322"/>
                  </a:lnTo>
                  <a:lnTo>
                    <a:pt x="1923" y="316"/>
                  </a:lnTo>
                  <a:lnTo>
                    <a:pt x="1949" y="309"/>
                  </a:lnTo>
                  <a:lnTo>
                    <a:pt x="1975" y="300"/>
                  </a:lnTo>
                  <a:lnTo>
                    <a:pt x="2000" y="290"/>
                  </a:lnTo>
                  <a:lnTo>
                    <a:pt x="2023" y="281"/>
                  </a:lnTo>
                  <a:lnTo>
                    <a:pt x="2044" y="273"/>
                  </a:lnTo>
                  <a:lnTo>
                    <a:pt x="2062" y="264"/>
                  </a:lnTo>
                  <a:lnTo>
                    <a:pt x="2080" y="256"/>
                  </a:lnTo>
                  <a:lnTo>
                    <a:pt x="2095" y="247"/>
                  </a:lnTo>
                  <a:lnTo>
                    <a:pt x="2109" y="238"/>
                  </a:lnTo>
                  <a:lnTo>
                    <a:pt x="2112" y="236"/>
                  </a:lnTo>
                  <a:lnTo>
                    <a:pt x="2125" y="227"/>
                  </a:lnTo>
                  <a:lnTo>
                    <a:pt x="2138" y="217"/>
                  </a:lnTo>
                  <a:lnTo>
                    <a:pt x="2161" y="199"/>
                  </a:lnTo>
                  <a:lnTo>
                    <a:pt x="2150" y="185"/>
                  </a:lnTo>
                  <a:lnTo>
                    <a:pt x="2125" y="204"/>
                  </a:lnTo>
                  <a:lnTo>
                    <a:pt x="2112" y="214"/>
                  </a:lnTo>
                  <a:lnTo>
                    <a:pt x="2099" y="223"/>
                  </a:lnTo>
                  <a:lnTo>
                    <a:pt x="2106" y="230"/>
                  </a:lnTo>
                  <a:lnTo>
                    <a:pt x="2102" y="221"/>
                  </a:lnTo>
                  <a:lnTo>
                    <a:pt x="2088" y="230"/>
                  </a:lnTo>
                  <a:lnTo>
                    <a:pt x="2073" y="239"/>
                  </a:lnTo>
                  <a:lnTo>
                    <a:pt x="2055" y="247"/>
                  </a:lnTo>
                  <a:lnTo>
                    <a:pt x="2037" y="256"/>
                  </a:lnTo>
                  <a:lnTo>
                    <a:pt x="2016" y="264"/>
                  </a:lnTo>
                  <a:lnTo>
                    <a:pt x="1993" y="273"/>
                  </a:lnTo>
                  <a:lnTo>
                    <a:pt x="1968" y="283"/>
                  </a:lnTo>
                  <a:lnTo>
                    <a:pt x="1942" y="292"/>
                  </a:lnTo>
                  <a:lnTo>
                    <a:pt x="1916" y="299"/>
                  </a:lnTo>
                  <a:lnTo>
                    <a:pt x="1889" y="305"/>
                  </a:lnTo>
                  <a:lnTo>
                    <a:pt x="1892" y="314"/>
                  </a:lnTo>
                  <a:lnTo>
                    <a:pt x="1892" y="305"/>
                  </a:lnTo>
                  <a:lnTo>
                    <a:pt x="1866" y="308"/>
                  </a:lnTo>
                  <a:lnTo>
                    <a:pt x="1841" y="309"/>
                  </a:lnTo>
                  <a:lnTo>
                    <a:pt x="1827" y="308"/>
                  </a:lnTo>
                  <a:lnTo>
                    <a:pt x="1815" y="306"/>
                  </a:lnTo>
                  <a:lnTo>
                    <a:pt x="1815" y="315"/>
                  </a:lnTo>
                  <a:lnTo>
                    <a:pt x="1818" y="306"/>
                  </a:lnTo>
                  <a:lnTo>
                    <a:pt x="1793" y="300"/>
                  </a:lnTo>
                  <a:lnTo>
                    <a:pt x="1768" y="290"/>
                  </a:lnTo>
                  <a:lnTo>
                    <a:pt x="1743" y="279"/>
                  </a:lnTo>
                  <a:lnTo>
                    <a:pt x="1718" y="267"/>
                  </a:lnTo>
                  <a:lnTo>
                    <a:pt x="1693" y="256"/>
                  </a:lnTo>
                  <a:lnTo>
                    <a:pt x="1668" y="246"/>
                  </a:lnTo>
                  <a:lnTo>
                    <a:pt x="1642" y="238"/>
                  </a:lnTo>
                  <a:lnTo>
                    <a:pt x="1618" y="232"/>
                  </a:lnTo>
                  <a:lnTo>
                    <a:pt x="1614" y="232"/>
                  </a:lnTo>
                  <a:lnTo>
                    <a:pt x="1589" y="228"/>
                  </a:lnTo>
                  <a:lnTo>
                    <a:pt x="1564" y="226"/>
                  </a:lnTo>
                  <a:lnTo>
                    <a:pt x="1539" y="225"/>
                  </a:lnTo>
                  <a:lnTo>
                    <a:pt x="1514" y="222"/>
                  </a:lnTo>
                  <a:lnTo>
                    <a:pt x="1489" y="218"/>
                  </a:lnTo>
                  <a:lnTo>
                    <a:pt x="1489" y="227"/>
                  </a:lnTo>
                  <a:lnTo>
                    <a:pt x="1493" y="219"/>
                  </a:lnTo>
                  <a:lnTo>
                    <a:pt x="1468" y="212"/>
                  </a:lnTo>
                  <a:lnTo>
                    <a:pt x="1455" y="207"/>
                  </a:lnTo>
                  <a:lnTo>
                    <a:pt x="1443" y="202"/>
                  </a:lnTo>
                  <a:lnTo>
                    <a:pt x="1430" y="195"/>
                  </a:lnTo>
                  <a:lnTo>
                    <a:pt x="1417" y="186"/>
                  </a:lnTo>
                  <a:lnTo>
                    <a:pt x="1414" y="195"/>
                  </a:lnTo>
                  <a:lnTo>
                    <a:pt x="1420" y="188"/>
                  </a:lnTo>
                  <a:lnTo>
                    <a:pt x="1408" y="179"/>
                  </a:lnTo>
                  <a:lnTo>
                    <a:pt x="1395" y="169"/>
                  </a:lnTo>
                  <a:lnTo>
                    <a:pt x="1369" y="146"/>
                  </a:lnTo>
                  <a:lnTo>
                    <a:pt x="1344" y="121"/>
                  </a:lnTo>
                  <a:lnTo>
                    <a:pt x="1318" y="97"/>
                  </a:lnTo>
                  <a:lnTo>
                    <a:pt x="1294" y="75"/>
                  </a:lnTo>
                  <a:lnTo>
                    <a:pt x="1281" y="65"/>
                  </a:lnTo>
                  <a:lnTo>
                    <a:pt x="1269" y="56"/>
                  </a:lnTo>
                  <a:lnTo>
                    <a:pt x="1266" y="54"/>
                  </a:lnTo>
                  <a:lnTo>
                    <a:pt x="1254" y="46"/>
                  </a:lnTo>
                  <a:lnTo>
                    <a:pt x="1243" y="40"/>
                  </a:lnTo>
                  <a:lnTo>
                    <a:pt x="1220" y="29"/>
                  </a:lnTo>
                  <a:lnTo>
                    <a:pt x="1199" y="22"/>
                  </a:lnTo>
                  <a:lnTo>
                    <a:pt x="1179" y="16"/>
                  </a:lnTo>
                  <a:lnTo>
                    <a:pt x="1176" y="15"/>
                  </a:lnTo>
                  <a:lnTo>
                    <a:pt x="1156" y="12"/>
                  </a:lnTo>
                  <a:lnTo>
                    <a:pt x="1136" y="11"/>
                  </a:lnTo>
                  <a:lnTo>
                    <a:pt x="1115" y="12"/>
                  </a:lnTo>
                  <a:lnTo>
                    <a:pt x="1092" y="15"/>
                  </a:lnTo>
                  <a:lnTo>
                    <a:pt x="1089" y="16"/>
                  </a:lnTo>
                  <a:lnTo>
                    <a:pt x="1065" y="22"/>
                  </a:lnTo>
                  <a:lnTo>
                    <a:pt x="1050" y="26"/>
                  </a:lnTo>
                  <a:lnTo>
                    <a:pt x="1035" y="31"/>
                  </a:lnTo>
                  <a:lnTo>
                    <a:pt x="1019" y="38"/>
                  </a:lnTo>
                  <a:lnTo>
                    <a:pt x="1003" y="46"/>
                  </a:lnTo>
                  <a:lnTo>
                    <a:pt x="969" y="64"/>
                  </a:lnTo>
                  <a:lnTo>
                    <a:pt x="935" y="83"/>
                  </a:lnTo>
                  <a:lnTo>
                    <a:pt x="900" y="103"/>
                  </a:lnTo>
                  <a:lnTo>
                    <a:pt x="866" y="122"/>
                  </a:lnTo>
                  <a:lnTo>
                    <a:pt x="850" y="130"/>
                  </a:lnTo>
                  <a:lnTo>
                    <a:pt x="834" y="137"/>
                  </a:lnTo>
                  <a:lnTo>
                    <a:pt x="820" y="143"/>
                  </a:lnTo>
                  <a:lnTo>
                    <a:pt x="807" y="148"/>
                  </a:lnTo>
                  <a:lnTo>
                    <a:pt x="780" y="154"/>
                  </a:lnTo>
                  <a:lnTo>
                    <a:pt x="783" y="162"/>
                  </a:lnTo>
                  <a:lnTo>
                    <a:pt x="783" y="153"/>
                  </a:lnTo>
                  <a:lnTo>
                    <a:pt x="759" y="157"/>
                  </a:lnTo>
                  <a:lnTo>
                    <a:pt x="737" y="158"/>
                  </a:lnTo>
                  <a:lnTo>
                    <a:pt x="716" y="157"/>
                  </a:lnTo>
                  <a:lnTo>
                    <a:pt x="696" y="155"/>
                  </a:lnTo>
                  <a:lnTo>
                    <a:pt x="676" y="153"/>
                  </a:lnTo>
                  <a:lnTo>
                    <a:pt x="638" y="147"/>
                  </a:lnTo>
                  <a:lnTo>
                    <a:pt x="599" y="142"/>
                  </a:lnTo>
                  <a:lnTo>
                    <a:pt x="562" y="135"/>
                  </a:lnTo>
                  <a:lnTo>
                    <a:pt x="562" y="144"/>
                  </a:lnTo>
                  <a:lnTo>
                    <a:pt x="566" y="135"/>
                  </a:lnTo>
                  <a:lnTo>
                    <a:pt x="531" y="125"/>
                  </a:lnTo>
                  <a:lnTo>
                    <a:pt x="514" y="119"/>
                  </a:lnTo>
                  <a:lnTo>
                    <a:pt x="498" y="112"/>
                  </a:lnTo>
                  <a:lnTo>
                    <a:pt x="482" y="102"/>
                  </a:lnTo>
                  <a:lnTo>
                    <a:pt x="478" y="111"/>
                  </a:lnTo>
                  <a:lnTo>
                    <a:pt x="485" y="104"/>
                  </a:lnTo>
                  <a:lnTo>
                    <a:pt x="470" y="93"/>
                  </a:lnTo>
                  <a:lnTo>
                    <a:pt x="456" y="81"/>
                  </a:lnTo>
                  <a:lnTo>
                    <a:pt x="442" y="67"/>
                  </a:lnTo>
                  <a:lnTo>
                    <a:pt x="428" y="54"/>
                  </a:lnTo>
                  <a:lnTo>
                    <a:pt x="414" y="42"/>
                  </a:lnTo>
                  <a:lnTo>
                    <a:pt x="400" y="32"/>
                  </a:lnTo>
                  <a:lnTo>
                    <a:pt x="397" y="30"/>
                  </a:lnTo>
                  <a:lnTo>
                    <a:pt x="383" y="22"/>
                  </a:lnTo>
                  <a:lnTo>
                    <a:pt x="368" y="15"/>
                  </a:lnTo>
                  <a:lnTo>
                    <a:pt x="355" y="10"/>
                  </a:lnTo>
                  <a:lnTo>
                    <a:pt x="341" y="6"/>
                  </a:lnTo>
                  <a:lnTo>
                    <a:pt x="327" y="2"/>
                  </a:lnTo>
                  <a:lnTo>
                    <a:pt x="324" y="2"/>
                  </a:lnTo>
                  <a:lnTo>
                    <a:pt x="310" y="0"/>
                  </a:lnTo>
                  <a:lnTo>
                    <a:pt x="296" y="0"/>
                  </a:lnTo>
                  <a:lnTo>
                    <a:pt x="281" y="0"/>
                  </a:lnTo>
                  <a:lnTo>
                    <a:pt x="277" y="1"/>
                  </a:lnTo>
                  <a:lnTo>
                    <a:pt x="263" y="4"/>
                  </a:lnTo>
                  <a:lnTo>
                    <a:pt x="245" y="8"/>
                  </a:lnTo>
                  <a:lnTo>
                    <a:pt x="227" y="14"/>
                  </a:lnTo>
                  <a:lnTo>
                    <a:pt x="209" y="21"/>
                  </a:lnTo>
                  <a:lnTo>
                    <a:pt x="190" y="29"/>
                  </a:lnTo>
                  <a:lnTo>
                    <a:pt x="171" y="39"/>
                  </a:lnTo>
                  <a:lnTo>
                    <a:pt x="153" y="50"/>
                  </a:lnTo>
                  <a:lnTo>
                    <a:pt x="150" y="52"/>
                  </a:lnTo>
                  <a:lnTo>
                    <a:pt x="132" y="64"/>
                  </a:lnTo>
                  <a:lnTo>
                    <a:pt x="117" y="77"/>
                  </a:lnTo>
                  <a:lnTo>
                    <a:pt x="100" y="92"/>
                  </a:lnTo>
                  <a:lnTo>
                    <a:pt x="84" y="108"/>
                  </a:lnTo>
                  <a:lnTo>
                    <a:pt x="70" y="125"/>
                  </a:lnTo>
                  <a:lnTo>
                    <a:pt x="55" y="143"/>
                  </a:lnTo>
                  <a:lnTo>
                    <a:pt x="28" y="181"/>
                  </a:lnTo>
                  <a:lnTo>
                    <a:pt x="26" y="184"/>
                  </a:lnTo>
                  <a:lnTo>
                    <a:pt x="0" y="223"/>
                  </a:lnTo>
                  <a:close/>
                </a:path>
              </a:pathLst>
            </a:custGeom>
            <a:solidFill>
              <a:schemeClr val="bg1"/>
            </a:solidFill>
            <a:ln w="9525">
              <a:solidFill>
                <a:srgbClr val="FFFF00"/>
              </a:solidFill>
              <a:round/>
              <a:headEnd/>
              <a:tailEnd/>
            </a:ln>
          </p:spPr>
          <p:txBody>
            <a:bodyPr>
              <a:prstTxWarp prst="textNoShape">
                <a:avLst/>
              </a:prstTxWarp>
            </a:bodyPr>
            <a:lstStyle/>
            <a:p>
              <a:endParaRPr lang="en-US"/>
            </a:p>
          </p:txBody>
        </p:sp>
        <p:sp>
          <p:nvSpPr>
            <p:cNvPr id="47160" name="Line 70"/>
            <p:cNvSpPr>
              <a:spLocks noChangeShapeType="1"/>
            </p:cNvSpPr>
            <p:nvPr/>
          </p:nvSpPr>
          <p:spPr bwMode="auto">
            <a:xfrm>
              <a:off x="3552" y="3822"/>
              <a:ext cx="146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sp>
          <p:nvSpPr>
            <p:cNvPr id="47161" name="Line 71"/>
            <p:cNvSpPr>
              <a:spLocks noChangeShapeType="1"/>
            </p:cNvSpPr>
            <p:nvPr/>
          </p:nvSpPr>
          <p:spPr bwMode="auto">
            <a:xfrm flipV="1">
              <a:off x="3552" y="3226"/>
              <a:ext cx="0" cy="596"/>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9" name="Group 72"/>
          <p:cNvGrpSpPr>
            <a:grpSpLocks/>
          </p:cNvGrpSpPr>
          <p:nvPr/>
        </p:nvGrpSpPr>
        <p:grpSpPr bwMode="auto">
          <a:xfrm>
            <a:off x="304800" y="5562600"/>
            <a:ext cx="4791075" cy="646113"/>
            <a:chOff x="192" y="3600"/>
            <a:chExt cx="3018" cy="407"/>
          </a:xfrm>
        </p:grpSpPr>
        <p:sp>
          <p:nvSpPr>
            <p:cNvPr id="47144" name="Line 73"/>
            <p:cNvSpPr>
              <a:spLocks noChangeShapeType="1"/>
            </p:cNvSpPr>
            <p:nvPr/>
          </p:nvSpPr>
          <p:spPr bwMode="auto">
            <a:xfrm>
              <a:off x="2688" y="3808"/>
              <a:ext cx="522" cy="0"/>
            </a:xfrm>
            <a:prstGeom prst="line">
              <a:avLst/>
            </a:prstGeom>
            <a:noFill/>
            <a:ln w="38100" cmpd="dbl">
              <a:solidFill>
                <a:srgbClr val="FF0000"/>
              </a:solidFill>
              <a:round/>
              <a:headEnd/>
              <a:tailEnd type="triangle" w="med" len="med"/>
            </a:ln>
          </p:spPr>
          <p:txBody>
            <a:bodyPr>
              <a:prstTxWarp prst="textNoShape">
                <a:avLst/>
              </a:prstTxWarp>
            </a:bodyPr>
            <a:lstStyle/>
            <a:p>
              <a:endParaRPr lang="en-US"/>
            </a:p>
          </p:txBody>
        </p:sp>
        <p:sp>
          <p:nvSpPr>
            <p:cNvPr id="47145" name="Text Box 74"/>
            <p:cNvSpPr txBox="1">
              <a:spLocks noChangeArrowheads="1"/>
            </p:cNvSpPr>
            <p:nvPr/>
          </p:nvSpPr>
          <p:spPr bwMode="auto">
            <a:xfrm>
              <a:off x="192" y="3600"/>
              <a:ext cx="2832" cy="407"/>
            </a:xfrm>
            <a:prstGeom prst="rect">
              <a:avLst/>
            </a:prstGeom>
            <a:noFill/>
            <a:ln w="9525">
              <a:solidFill>
                <a:schemeClr val="tx1"/>
              </a:solidFill>
              <a:miter lim="800000"/>
              <a:headEnd/>
              <a:tailEnd/>
            </a:ln>
          </p:spPr>
          <p:txBody>
            <a:bodyPr>
              <a:prstTxWarp prst="textNoShape">
                <a:avLst/>
              </a:prstTxWarp>
              <a:spAutoFit/>
            </a:bodyPr>
            <a:lstStyle/>
            <a:p>
              <a:pPr eaLnBrk="1" hangingPunct="1"/>
              <a:r>
                <a:rPr lang="en-US">
                  <a:latin typeface="Comic Sans MS" pitchFamily="-65" charset="0"/>
                </a:rPr>
                <a:t>Deep Inelastic Scattering &amp; Forward Parton Distribution Functions.</a:t>
              </a:r>
            </a:p>
          </p:txBody>
        </p:sp>
      </p:grpSp>
      <p:grpSp>
        <p:nvGrpSpPr>
          <p:cNvPr id="10" name="Group 76"/>
          <p:cNvGrpSpPr>
            <a:grpSpLocks/>
          </p:cNvGrpSpPr>
          <p:nvPr/>
        </p:nvGrpSpPr>
        <p:grpSpPr bwMode="auto">
          <a:xfrm>
            <a:off x="4876800" y="914400"/>
            <a:ext cx="3810000" cy="2671763"/>
            <a:chOff x="4876800" y="990600"/>
            <a:chExt cx="3810000" cy="2671763"/>
          </a:xfrm>
        </p:grpSpPr>
        <p:grpSp>
          <p:nvGrpSpPr>
            <p:cNvPr id="11" name="Group 28"/>
            <p:cNvGrpSpPr>
              <a:grpSpLocks/>
            </p:cNvGrpSpPr>
            <p:nvPr/>
          </p:nvGrpSpPr>
          <p:grpSpPr bwMode="auto">
            <a:xfrm>
              <a:off x="4876800" y="990600"/>
              <a:ext cx="3810000" cy="2671763"/>
              <a:chOff x="3072" y="624"/>
              <a:chExt cx="2400" cy="1683"/>
            </a:xfrm>
          </p:grpSpPr>
          <p:sp>
            <p:nvSpPr>
              <p:cNvPr id="47118" name="Rectangle 29"/>
              <p:cNvSpPr>
                <a:spLocks noChangeArrowheads="1"/>
              </p:cNvSpPr>
              <p:nvPr/>
            </p:nvSpPr>
            <p:spPr bwMode="auto">
              <a:xfrm>
                <a:off x="3072" y="624"/>
                <a:ext cx="2400" cy="1680"/>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47119" name="Rectangle 30"/>
              <p:cNvSpPr>
                <a:spLocks noChangeArrowheads="1"/>
              </p:cNvSpPr>
              <p:nvPr/>
            </p:nvSpPr>
            <p:spPr bwMode="auto">
              <a:xfrm>
                <a:off x="3742" y="1433"/>
                <a:ext cx="150" cy="229"/>
              </a:xfrm>
              <a:prstGeom prst="rect">
                <a:avLst/>
              </a:prstGeom>
              <a:noFill/>
              <a:ln w="9525">
                <a:noFill/>
                <a:miter lim="800000"/>
                <a:headEnd/>
                <a:tailEnd/>
              </a:ln>
            </p:spPr>
            <p:txBody>
              <a:bodyPr>
                <a:prstTxWarp prst="textNoShape">
                  <a:avLst/>
                </a:prstTxWarp>
              </a:bodyPr>
              <a:lstStyle/>
              <a:p>
                <a:endParaRPr lang="en-US"/>
              </a:p>
            </p:txBody>
          </p:sp>
          <p:sp>
            <p:nvSpPr>
              <p:cNvPr id="47120" name="Text Box 31"/>
              <p:cNvSpPr txBox="1">
                <a:spLocks noChangeArrowheads="1"/>
              </p:cNvSpPr>
              <p:nvPr/>
            </p:nvSpPr>
            <p:spPr bwMode="auto">
              <a:xfrm>
                <a:off x="3841" y="744"/>
                <a:ext cx="954" cy="250"/>
              </a:xfrm>
              <a:prstGeom prst="rect">
                <a:avLst/>
              </a:prstGeom>
              <a:noFill/>
              <a:ln w="9525">
                <a:noFill/>
                <a:miter lim="800000"/>
                <a:headEnd/>
                <a:tailEnd/>
              </a:ln>
            </p:spPr>
            <p:txBody>
              <a:bodyPr wrap="none">
                <a:prstTxWarp prst="textNoShape">
                  <a:avLst/>
                </a:prstTxWarp>
                <a:spAutoFit/>
              </a:bodyPr>
              <a:lstStyle/>
              <a:p>
                <a:pPr algn="ctr" eaLnBrk="1" hangingPunct="1"/>
                <a:r>
                  <a:rPr lang="en-US" sz="2000">
                    <a:solidFill>
                      <a:srgbClr val="FF0000"/>
                    </a:solidFill>
                    <a:latin typeface="Comic Sans MS" pitchFamily="-65" charset="0"/>
                  </a:rPr>
                  <a:t>2-D Scotty</a:t>
                </a:r>
              </a:p>
            </p:txBody>
          </p:sp>
          <p:sp>
            <p:nvSpPr>
              <p:cNvPr id="47121" name="Rectangle 32"/>
              <p:cNvSpPr>
                <a:spLocks noChangeArrowheads="1"/>
              </p:cNvSpPr>
              <p:nvPr/>
            </p:nvSpPr>
            <p:spPr bwMode="auto">
              <a:xfrm>
                <a:off x="5020" y="1890"/>
                <a:ext cx="149" cy="229"/>
              </a:xfrm>
              <a:prstGeom prst="rect">
                <a:avLst/>
              </a:prstGeom>
              <a:noFill/>
              <a:ln w="9525">
                <a:noFill/>
                <a:miter lim="800000"/>
                <a:headEnd/>
                <a:tailEnd/>
              </a:ln>
            </p:spPr>
            <p:txBody>
              <a:bodyPr>
                <a:prstTxWarp prst="textNoShape">
                  <a:avLst/>
                </a:prstTxWarp>
              </a:bodyPr>
              <a:lstStyle/>
              <a:p>
                <a:endParaRPr lang="en-US"/>
              </a:p>
            </p:txBody>
          </p:sp>
          <p:grpSp>
            <p:nvGrpSpPr>
              <p:cNvPr id="12" name="Group 33"/>
              <p:cNvGrpSpPr>
                <a:grpSpLocks/>
              </p:cNvGrpSpPr>
              <p:nvPr/>
            </p:nvGrpSpPr>
            <p:grpSpPr bwMode="auto">
              <a:xfrm>
                <a:off x="3522" y="961"/>
                <a:ext cx="55" cy="1104"/>
                <a:chOff x="1648" y="829"/>
                <a:chExt cx="77" cy="1391"/>
              </a:xfrm>
            </p:grpSpPr>
            <p:sp>
              <p:nvSpPr>
                <p:cNvPr id="47142" name="Rectangle 34"/>
                <p:cNvSpPr>
                  <a:spLocks noChangeArrowheads="1"/>
                </p:cNvSpPr>
                <p:nvPr/>
              </p:nvSpPr>
              <p:spPr bwMode="auto">
                <a:xfrm>
                  <a:off x="1680" y="904"/>
                  <a:ext cx="12" cy="1316"/>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47143" name="Freeform 35"/>
                <p:cNvSpPr>
                  <a:spLocks/>
                </p:cNvSpPr>
                <p:nvPr/>
              </p:nvSpPr>
              <p:spPr bwMode="auto">
                <a:xfrm>
                  <a:off x="1648" y="829"/>
                  <a:ext cx="77" cy="77"/>
                </a:xfrm>
                <a:custGeom>
                  <a:avLst/>
                  <a:gdLst>
                    <a:gd name="T0" fmla="*/ 77 w 77"/>
                    <a:gd name="T1" fmla="*/ 77 h 77"/>
                    <a:gd name="T2" fmla="*/ 38 w 77"/>
                    <a:gd name="T3" fmla="*/ 0 h 77"/>
                    <a:gd name="T4" fmla="*/ 0 w 77"/>
                    <a:gd name="T5" fmla="*/ 77 h 77"/>
                    <a:gd name="T6" fmla="*/ 77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77"/>
                      </a:moveTo>
                      <a:lnTo>
                        <a:pt x="38" y="0"/>
                      </a:lnTo>
                      <a:lnTo>
                        <a:pt x="0" y="77"/>
                      </a:lnTo>
                      <a:lnTo>
                        <a:pt x="77" y="77"/>
                      </a:lnTo>
                      <a:close/>
                    </a:path>
                  </a:pathLst>
                </a:custGeom>
                <a:solidFill>
                  <a:srgbClr val="FF0000"/>
                </a:solidFill>
                <a:ln w="9525">
                  <a:noFill/>
                  <a:round/>
                  <a:headEnd/>
                  <a:tailEnd/>
                </a:ln>
              </p:spPr>
              <p:txBody>
                <a:bodyPr>
                  <a:prstTxWarp prst="textNoShape">
                    <a:avLst/>
                  </a:prstTxWarp>
                </a:bodyPr>
                <a:lstStyle/>
                <a:p>
                  <a:endParaRPr lang="en-US"/>
                </a:p>
              </p:txBody>
            </p:sp>
          </p:grpSp>
          <p:sp>
            <p:nvSpPr>
              <p:cNvPr id="47123" name="Rectangle 36"/>
              <p:cNvSpPr>
                <a:spLocks noChangeArrowheads="1"/>
              </p:cNvSpPr>
              <p:nvPr/>
            </p:nvSpPr>
            <p:spPr bwMode="auto">
              <a:xfrm>
                <a:off x="3414" y="909"/>
                <a:ext cx="142" cy="230"/>
              </a:xfrm>
              <a:prstGeom prst="rect">
                <a:avLst/>
              </a:prstGeom>
              <a:noFill/>
              <a:ln w="9525">
                <a:noFill/>
                <a:miter lim="800000"/>
                <a:headEnd/>
                <a:tailEnd/>
              </a:ln>
            </p:spPr>
            <p:txBody>
              <a:bodyPr>
                <a:prstTxWarp prst="textNoShape">
                  <a:avLst/>
                </a:prstTxWarp>
              </a:bodyPr>
              <a:lstStyle/>
              <a:p>
                <a:endParaRPr lang="en-US"/>
              </a:p>
            </p:txBody>
          </p:sp>
          <p:sp>
            <p:nvSpPr>
              <p:cNvPr id="47124" name="Rectangle 37"/>
              <p:cNvSpPr>
                <a:spLocks noChangeArrowheads="1"/>
              </p:cNvSpPr>
              <p:nvPr/>
            </p:nvSpPr>
            <p:spPr bwMode="auto">
              <a:xfrm>
                <a:off x="3431" y="932"/>
                <a:ext cx="0" cy="310"/>
              </a:xfrm>
              <a:prstGeom prst="rect">
                <a:avLst/>
              </a:prstGeom>
              <a:noFill/>
              <a:ln w="9525">
                <a:noFill/>
                <a:miter lim="800000"/>
                <a:headEnd/>
                <a:tailEnd/>
              </a:ln>
            </p:spPr>
            <p:txBody>
              <a:bodyPr wrap="none" lIns="0" tIns="0" rIns="0" bIns="0">
                <a:prstTxWarp prst="textNoShape">
                  <a:avLst/>
                </a:prstTxWarp>
                <a:spAutoFit/>
              </a:bodyPr>
              <a:lstStyle/>
              <a:p>
                <a:pPr algn="ctr"/>
                <a:endParaRPr lang="en-US" sz="3200">
                  <a:solidFill>
                    <a:schemeClr val="hlink"/>
                  </a:solidFill>
                  <a:latin typeface="Times New Roman" pitchFamily="-65" charset="0"/>
                </a:endParaRPr>
              </a:p>
            </p:txBody>
          </p:sp>
          <p:sp>
            <p:nvSpPr>
              <p:cNvPr id="47125" name="Rectangle 38"/>
              <p:cNvSpPr>
                <a:spLocks noChangeArrowheads="1"/>
              </p:cNvSpPr>
              <p:nvPr/>
            </p:nvSpPr>
            <p:spPr bwMode="auto">
              <a:xfrm>
                <a:off x="3742" y="1433"/>
                <a:ext cx="150" cy="229"/>
              </a:xfrm>
              <a:prstGeom prst="rect">
                <a:avLst/>
              </a:prstGeom>
              <a:noFill/>
              <a:ln w="9525">
                <a:noFill/>
                <a:miter lim="800000"/>
                <a:headEnd/>
                <a:tailEnd/>
              </a:ln>
            </p:spPr>
            <p:txBody>
              <a:bodyPr>
                <a:prstTxWarp prst="textNoShape">
                  <a:avLst/>
                </a:prstTxWarp>
              </a:bodyPr>
              <a:lstStyle/>
              <a:p>
                <a:endParaRPr lang="en-US"/>
              </a:p>
            </p:txBody>
          </p:sp>
          <p:grpSp>
            <p:nvGrpSpPr>
              <p:cNvPr id="13" name="Group 39"/>
              <p:cNvGrpSpPr>
                <a:grpSpLocks/>
              </p:cNvGrpSpPr>
              <p:nvPr/>
            </p:nvGrpSpPr>
            <p:grpSpPr bwMode="auto">
              <a:xfrm>
                <a:off x="3549" y="2035"/>
                <a:ext cx="1468" cy="62"/>
                <a:chOff x="1686" y="2182"/>
                <a:chExt cx="2083" cy="77"/>
              </a:xfrm>
            </p:grpSpPr>
            <p:sp>
              <p:nvSpPr>
                <p:cNvPr id="47140" name="Rectangle 40"/>
                <p:cNvSpPr>
                  <a:spLocks noChangeArrowheads="1"/>
                </p:cNvSpPr>
                <p:nvPr/>
              </p:nvSpPr>
              <p:spPr bwMode="auto">
                <a:xfrm>
                  <a:off x="1686" y="2214"/>
                  <a:ext cx="2008" cy="12"/>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47141" name="Freeform 41"/>
                <p:cNvSpPr>
                  <a:spLocks/>
                </p:cNvSpPr>
                <p:nvPr/>
              </p:nvSpPr>
              <p:spPr bwMode="auto">
                <a:xfrm>
                  <a:off x="3692" y="2182"/>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FF0000"/>
                </a:solidFill>
                <a:ln w="9525">
                  <a:noFill/>
                  <a:round/>
                  <a:headEnd/>
                  <a:tailEnd/>
                </a:ln>
              </p:spPr>
              <p:txBody>
                <a:bodyPr>
                  <a:prstTxWarp prst="textNoShape">
                    <a:avLst/>
                  </a:prstTxWarp>
                </a:bodyPr>
                <a:lstStyle/>
                <a:p>
                  <a:endParaRPr lang="en-US"/>
                </a:p>
              </p:txBody>
            </p:sp>
          </p:grpSp>
          <p:sp>
            <p:nvSpPr>
              <p:cNvPr id="47127" name="Rectangle 42"/>
              <p:cNvSpPr>
                <a:spLocks noChangeArrowheads="1"/>
              </p:cNvSpPr>
              <p:nvPr/>
            </p:nvSpPr>
            <p:spPr bwMode="auto">
              <a:xfrm>
                <a:off x="4841" y="2058"/>
                <a:ext cx="126" cy="112"/>
              </a:xfrm>
              <a:prstGeom prst="rect">
                <a:avLst/>
              </a:prstGeom>
              <a:noFill/>
              <a:ln w="9525">
                <a:noFill/>
                <a:miter lim="800000"/>
                <a:headEnd/>
                <a:tailEnd/>
              </a:ln>
            </p:spPr>
            <p:txBody>
              <a:bodyPr>
                <a:prstTxWarp prst="textNoShape">
                  <a:avLst/>
                </a:prstTxWarp>
              </a:bodyPr>
              <a:lstStyle/>
              <a:p>
                <a:endParaRPr lang="en-US"/>
              </a:p>
            </p:txBody>
          </p:sp>
          <p:sp>
            <p:nvSpPr>
              <p:cNvPr id="47128" name="Rectangle 43"/>
              <p:cNvSpPr>
                <a:spLocks noChangeArrowheads="1"/>
              </p:cNvSpPr>
              <p:nvPr/>
            </p:nvSpPr>
            <p:spPr bwMode="auto">
              <a:xfrm>
                <a:off x="4880" y="2074"/>
                <a:ext cx="97" cy="233"/>
              </a:xfrm>
              <a:prstGeom prst="rect">
                <a:avLst/>
              </a:prstGeom>
              <a:noFill/>
              <a:ln w="9525">
                <a:noFill/>
                <a:miter lim="800000"/>
                <a:headEnd/>
                <a:tailEnd/>
              </a:ln>
            </p:spPr>
            <p:txBody>
              <a:bodyPr wrap="none" lIns="0" tIns="0" rIns="0" bIns="0">
                <a:prstTxWarp prst="textNoShape">
                  <a:avLst/>
                </a:prstTxWarp>
                <a:spAutoFit/>
              </a:bodyPr>
              <a:lstStyle/>
              <a:p>
                <a:pPr algn="ctr"/>
                <a:r>
                  <a:rPr lang="en-US" sz="2400">
                    <a:solidFill>
                      <a:srgbClr val="FF0000"/>
                    </a:solidFill>
                    <a:latin typeface="Times New Roman" pitchFamily="-65" charset="0"/>
                  </a:rPr>
                  <a:t>x</a:t>
                </a:r>
                <a:endParaRPr lang="en-US" sz="3200">
                  <a:solidFill>
                    <a:schemeClr val="hlink"/>
                  </a:solidFill>
                  <a:latin typeface="Times New Roman" pitchFamily="-65" charset="0"/>
                </a:endParaRPr>
              </a:p>
            </p:txBody>
          </p:sp>
          <p:grpSp>
            <p:nvGrpSpPr>
              <p:cNvPr id="14" name="Group 44"/>
              <p:cNvGrpSpPr>
                <a:grpSpLocks/>
              </p:cNvGrpSpPr>
              <p:nvPr/>
            </p:nvGrpSpPr>
            <p:grpSpPr bwMode="auto">
              <a:xfrm>
                <a:off x="3552" y="960"/>
                <a:ext cx="1473" cy="1010"/>
                <a:chOff x="1168" y="760"/>
                <a:chExt cx="3536" cy="2600"/>
              </a:xfrm>
            </p:grpSpPr>
            <p:grpSp>
              <p:nvGrpSpPr>
                <p:cNvPr id="15" name="Group 45"/>
                <p:cNvGrpSpPr>
                  <a:grpSpLocks/>
                </p:cNvGrpSpPr>
                <p:nvPr/>
              </p:nvGrpSpPr>
              <p:grpSpPr bwMode="auto">
                <a:xfrm>
                  <a:off x="1168" y="760"/>
                  <a:ext cx="3536" cy="2600"/>
                  <a:chOff x="1168" y="760"/>
                  <a:chExt cx="3536" cy="2600"/>
                </a:xfrm>
              </p:grpSpPr>
              <p:sp>
                <p:nvSpPr>
                  <p:cNvPr id="47138" name="Freeform 46"/>
                  <p:cNvSpPr>
                    <a:spLocks/>
                  </p:cNvSpPr>
                  <p:nvPr/>
                </p:nvSpPr>
                <p:spPr bwMode="auto">
                  <a:xfrm>
                    <a:off x="1168" y="760"/>
                    <a:ext cx="3536" cy="2600"/>
                  </a:xfrm>
                  <a:custGeom>
                    <a:avLst/>
                    <a:gdLst>
                      <a:gd name="T0" fmla="*/ 600 w 3536"/>
                      <a:gd name="T1" fmla="*/ 1056 h 2600"/>
                      <a:gd name="T2" fmla="*/ 504 w 3536"/>
                      <a:gd name="T3" fmla="*/ 1104 h 2600"/>
                      <a:gd name="T4" fmla="*/ 264 w 3536"/>
                      <a:gd name="T5" fmla="*/ 1248 h 2600"/>
                      <a:gd name="T6" fmla="*/ 72 w 3536"/>
                      <a:gd name="T7" fmla="*/ 1056 h 2600"/>
                      <a:gd name="T8" fmla="*/ 72 w 3536"/>
                      <a:gd name="T9" fmla="*/ 960 h 2600"/>
                      <a:gd name="T10" fmla="*/ 24 w 3536"/>
                      <a:gd name="T11" fmla="*/ 864 h 2600"/>
                      <a:gd name="T12" fmla="*/ 168 w 3536"/>
                      <a:gd name="T13" fmla="*/ 720 h 2600"/>
                      <a:gd name="T14" fmla="*/ 360 w 3536"/>
                      <a:gd name="T15" fmla="*/ 624 h 2600"/>
                      <a:gd name="T16" fmla="*/ 360 w 3536"/>
                      <a:gd name="T17" fmla="*/ 528 h 2600"/>
                      <a:gd name="T18" fmla="*/ 696 w 3536"/>
                      <a:gd name="T19" fmla="*/ 336 h 2600"/>
                      <a:gd name="T20" fmla="*/ 696 w 3536"/>
                      <a:gd name="T21" fmla="*/ 96 h 2600"/>
                      <a:gd name="T22" fmla="*/ 792 w 3536"/>
                      <a:gd name="T23" fmla="*/ 96 h 2600"/>
                      <a:gd name="T24" fmla="*/ 840 w 3536"/>
                      <a:gd name="T25" fmla="*/ 288 h 2600"/>
                      <a:gd name="T26" fmla="*/ 888 w 3536"/>
                      <a:gd name="T27" fmla="*/ 192 h 2600"/>
                      <a:gd name="T28" fmla="*/ 936 w 3536"/>
                      <a:gd name="T29" fmla="*/ 96 h 2600"/>
                      <a:gd name="T30" fmla="*/ 984 w 3536"/>
                      <a:gd name="T31" fmla="*/ 288 h 2600"/>
                      <a:gd name="T32" fmla="*/ 1272 w 3536"/>
                      <a:gd name="T33" fmla="*/ 720 h 2600"/>
                      <a:gd name="T34" fmla="*/ 1512 w 3536"/>
                      <a:gd name="T35" fmla="*/ 912 h 2600"/>
                      <a:gd name="T36" fmla="*/ 2616 w 3536"/>
                      <a:gd name="T37" fmla="*/ 960 h 2600"/>
                      <a:gd name="T38" fmla="*/ 3000 w 3536"/>
                      <a:gd name="T39" fmla="*/ 960 h 2600"/>
                      <a:gd name="T40" fmla="*/ 3336 w 3536"/>
                      <a:gd name="T41" fmla="*/ 624 h 2600"/>
                      <a:gd name="T42" fmla="*/ 3528 w 3536"/>
                      <a:gd name="T43" fmla="*/ 384 h 2600"/>
                      <a:gd name="T44" fmla="*/ 3528 w 3536"/>
                      <a:gd name="T45" fmla="*/ 576 h 2600"/>
                      <a:gd name="T46" fmla="*/ 3480 w 3536"/>
                      <a:gd name="T47" fmla="*/ 816 h 2600"/>
                      <a:gd name="T48" fmla="*/ 3192 w 3536"/>
                      <a:gd name="T49" fmla="*/ 1152 h 2600"/>
                      <a:gd name="T50" fmla="*/ 3048 w 3536"/>
                      <a:gd name="T51" fmla="*/ 1152 h 2600"/>
                      <a:gd name="T52" fmla="*/ 3096 w 3536"/>
                      <a:gd name="T53" fmla="*/ 1296 h 2600"/>
                      <a:gd name="T54" fmla="*/ 3192 w 3536"/>
                      <a:gd name="T55" fmla="*/ 1536 h 2600"/>
                      <a:gd name="T56" fmla="*/ 3144 w 3536"/>
                      <a:gd name="T57" fmla="*/ 1776 h 2600"/>
                      <a:gd name="T58" fmla="*/ 3144 w 3536"/>
                      <a:gd name="T59" fmla="*/ 1872 h 2600"/>
                      <a:gd name="T60" fmla="*/ 3240 w 3536"/>
                      <a:gd name="T61" fmla="*/ 2016 h 2600"/>
                      <a:gd name="T62" fmla="*/ 3336 w 3536"/>
                      <a:gd name="T63" fmla="*/ 2160 h 2600"/>
                      <a:gd name="T64" fmla="*/ 3288 w 3536"/>
                      <a:gd name="T65" fmla="*/ 2448 h 2600"/>
                      <a:gd name="T66" fmla="*/ 3144 w 3536"/>
                      <a:gd name="T67" fmla="*/ 2496 h 2600"/>
                      <a:gd name="T68" fmla="*/ 3096 w 3536"/>
                      <a:gd name="T69" fmla="*/ 2352 h 2600"/>
                      <a:gd name="T70" fmla="*/ 3144 w 3536"/>
                      <a:gd name="T71" fmla="*/ 2256 h 2600"/>
                      <a:gd name="T72" fmla="*/ 3000 w 3536"/>
                      <a:gd name="T73" fmla="*/ 2064 h 2600"/>
                      <a:gd name="T74" fmla="*/ 2568 w 3536"/>
                      <a:gd name="T75" fmla="*/ 1824 h 2600"/>
                      <a:gd name="T76" fmla="*/ 2376 w 3536"/>
                      <a:gd name="T77" fmla="*/ 1824 h 2600"/>
                      <a:gd name="T78" fmla="*/ 2184 w 3536"/>
                      <a:gd name="T79" fmla="*/ 1872 h 2600"/>
                      <a:gd name="T80" fmla="*/ 1656 w 3536"/>
                      <a:gd name="T81" fmla="*/ 1968 h 2600"/>
                      <a:gd name="T82" fmla="*/ 1512 w 3536"/>
                      <a:gd name="T83" fmla="*/ 2112 h 2600"/>
                      <a:gd name="T84" fmla="*/ 1512 w 3536"/>
                      <a:gd name="T85" fmla="*/ 2400 h 2600"/>
                      <a:gd name="T86" fmla="*/ 1320 w 3536"/>
                      <a:gd name="T87" fmla="*/ 2544 h 2600"/>
                      <a:gd name="T88" fmla="*/ 1128 w 3536"/>
                      <a:gd name="T89" fmla="*/ 2496 h 2600"/>
                      <a:gd name="T90" fmla="*/ 1272 w 3536"/>
                      <a:gd name="T91" fmla="*/ 2112 h 2600"/>
                      <a:gd name="T92" fmla="*/ 1176 w 3536"/>
                      <a:gd name="T93" fmla="*/ 1968 h 2600"/>
                      <a:gd name="T94" fmla="*/ 792 w 3536"/>
                      <a:gd name="T95" fmla="*/ 1632 h 2600"/>
                      <a:gd name="T96" fmla="*/ 696 w 3536"/>
                      <a:gd name="T97" fmla="*/ 1152 h 2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6"/>
                      <a:gd name="T148" fmla="*/ 0 h 2600"/>
                      <a:gd name="T149" fmla="*/ 3536 w 3536"/>
                      <a:gd name="T150" fmla="*/ 2600 h 2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6" h="2600">
                        <a:moveTo>
                          <a:pt x="744" y="1056"/>
                        </a:moveTo>
                        <a:cubicBezTo>
                          <a:pt x="688" y="1056"/>
                          <a:pt x="632" y="1056"/>
                          <a:pt x="600" y="1056"/>
                        </a:cubicBezTo>
                        <a:cubicBezTo>
                          <a:pt x="568" y="1056"/>
                          <a:pt x="568" y="1048"/>
                          <a:pt x="552" y="1056"/>
                        </a:cubicBezTo>
                        <a:cubicBezTo>
                          <a:pt x="536" y="1064"/>
                          <a:pt x="536" y="1072"/>
                          <a:pt x="504" y="1104"/>
                        </a:cubicBezTo>
                        <a:cubicBezTo>
                          <a:pt x="472" y="1136"/>
                          <a:pt x="400" y="1224"/>
                          <a:pt x="360" y="1248"/>
                        </a:cubicBezTo>
                        <a:cubicBezTo>
                          <a:pt x="320" y="1272"/>
                          <a:pt x="296" y="1264"/>
                          <a:pt x="264" y="1248"/>
                        </a:cubicBezTo>
                        <a:cubicBezTo>
                          <a:pt x="232" y="1232"/>
                          <a:pt x="200" y="1184"/>
                          <a:pt x="168" y="1152"/>
                        </a:cubicBezTo>
                        <a:cubicBezTo>
                          <a:pt x="136" y="1120"/>
                          <a:pt x="88" y="1080"/>
                          <a:pt x="72" y="1056"/>
                        </a:cubicBezTo>
                        <a:cubicBezTo>
                          <a:pt x="56" y="1032"/>
                          <a:pt x="72" y="1024"/>
                          <a:pt x="72" y="1008"/>
                        </a:cubicBezTo>
                        <a:cubicBezTo>
                          <a:pt x="72" y="992"/>
                          <a:pt x="80" y="976"/>
                          <a:pt x="72" y="960"/>
                        </a:cubicBezTo>
                        <a:cubicBezTo>
                          <a:pt x="64" y="944"/>
                          <a:pt x="32" y="928"/>
                          <a:pt x="24" y="912"/>
                        </a:cubicBezTo>
                        <a:cubicBezTo>
                          <a:pt x="16" y="896"/>
                          <a:pt x="24" y="880"/>
                          <a:pt x="24" y="864"/>
                        </a:cubicBezTo>
                        <a:cubicBezTo>
                          <a:pt x="24" y="848"/>
                          <a:pt x="0" y="840"/>
                          <a:pt x="24" y="816"/>
                        </a:cubicBezTo>
                        <a:cubicBezTo>
                          <a:pt x="48" y="792"/>
                          <a:pt x="120" y="752"/>
                          <a:pt x="168" y="720"/>
                        </a:cubicBezTo>
                        <a:cubicBezTo>
                          <a:pt x="216" y="688"/>
                          <a:pt x="280" y="640"/>
                          <a:pt x="312" y="624"/>
                        </a:cubicBezTo>
                        <a:cubicBezTo>
                          <a:pt x="344" y="608"/>
                          <a:pt x="352" y="632"/>
                          <a:pt x="360" y="624"/>
                        </a:cubicBezTo>
                        <a:cubicBezTo>
                          <a:pt x="368" y="616"/>
                          <a:pt x="360" y="592"/>
                          <a:pt x="360" y="576"/>
                        </a:cubicBezTo>
                        <a:cubicBezTo>
                          <a:pt x="360" y="560"/>
                          <a:pt x="344" y="544"/>
                          <a:pt x="360" y="528"/>
                        </a:cubicBezTo>
                        <a:cubicBezTo>
                          <a:pt x="376" y="512"/>
                          <a:pt x="400" y="512"/>
                          <a:pt x="456" y="480"/>
                        </a:cubicBezTo>
                        <a:cubicBezTo>
                          <a:pt x="512" y="448"/>
                          <a:pt x="656" y="368"/>
                          <a:pt x="696" y="336"/>
                        </a:cubicBezTo>
                        <a:cubicBezTo>
                          <a:pt x="736" y="304"/>
                          <a:pt x="696" y="328"/>
                          <a:pt x="696" y="288"/>
                        </a:cubicBezTo>
                        <a:cubicBezTo>
                          <a:pt x="696" y="248"/>
                          <a:pt x="688" y="144"/>
                          <a:pt x="696" y="96"/>
                        </a:cubicBezTo>
                        <a:cubicBezTo>
                          <a:pt x="704" y="48"/>
                          <a:pt x="728" y="0"/>
                          <a:pt x="744" y="0"/>
                        </a:cubicBezTo>
                        <a:cubicBezTo>
                          <a:pt x="760" y="0"/>
                          <a:pt x="776" y="56"/>
                          <a:pt x="792" y="96"/>
                        </a:cubicBezTo>
                        <a:cubicBezTo>
                          <a:pt x="808" y="136"/>
                          <a:pt x="832" y="208"/>
                          <a:pt x="840" y="240"/>
                        </a:cubicBezTo>
                        <a:cubicBezTo>
                          <a:pt x="848" y="272"/>
                          <a:pt x="832" y="280"/>
                          <a:pt x="840" y="288"/>
                        </a:cubicBezTo>
                        <a:cubicBezTo>
                          <a:pt x="848" y="296"/>
                          <a:pt x="880" y="304"/>
                          <a:pt x="888" y="288"/>
                        </a:cubicBezTo>
                        <a:cubicBezTo>
                          <a:pt x="896" y="272"/>
                          <a:pt x="888" y="224"/>
                          <a:pt x="888" y="192"/>
                        </a:cubicBezTo>
                        <a:cubicBezTo>
                          <a:pt x="888" y="160"/>
                          <a:pt x="880" y="112"/>
                          <a:pt x="888" y="96"/>
                        </a:cubicBezTo>
                        <a:cubicBezTo>
                          <a:pt x="896" y="80"/>
                          <a:pt x="928" y="88"/>
                          <a:pt x="936" y="96"/>
                        </a:cubicBezTo>
                        <a:cubicBezTo>
                          <a:pt x="944" y="104"/>
                          <a:pt x="928" y="112"/>
                          <a:pt x="936" y="144"/>
                        </a:cubicBezTo>
                        <a:cubicBezTo>
                          <a:pt x="944" y="176"/>
                          <a:pt x="968" y="248"/>
                          <a:pt x="984" y="288"/>
                        </a:cubicBezTo>
                        <a:cubicBezTo>
                          <a:pt x="1000" y="328"/>
                          <a:pt x="984" y="312"/>
                          <a:pt x="1032" y="384"/>
                        </a:cubicBezTo>
                        <a:cubicBezTo>
                          <a:pt x="1080" y="456"/>
                          <a:pt x="1216" y="640"/>
                          <a:pt x="1272" y="720"/>
                        </a:cubicBezTo>
                        <a:cubicBezTo>
                          <a:pt x="1328" y="800"/>
                          <a:pt x="1328" y="832"/>
                          <a:pt x="1368" y="864"/>
                        </a:cubicBezTo>
                        <a:cubicBezTo>
                          <a:pt x="1408" y="896"/>
                          <a:pt x="1392" y="888"/>
                          <a:pt x="1512" y="912"/>
                        </a:cubicBezTo>
                        <a:cubicBezTo>
                          <a:pt x="1632" y="936"/>
                          <a:pt x="1904" y="1000"/>
                          <a:pt x="2088" y="1008"/>
                        </a:cubicBezTo>
                        <a:cubicBezTo>
                          <a:pt x="2272" y="1016"/>
                          <a:pt x="2488" y="968"/>
                          <a:pt x="2616" y="960"/>
                        </a:cubicBezTo>
                        <a:cubicBezTo>
                          <a:pt x="2744" y="952"/>
                          <a:pt x="2792" y="960"/>
                          <a:pt x="2856" y="960"/>
                        </a:cubicBezTo>
                        <a:cubicBezTo>
                          <a:pt x="2920" y="960"/>
                          <a:pt x="2936" y="984"/>
                          <a:pt x="3000" y="960"/>
                        </a:cubicBezTo>
                        <a:cubicBezTo>
                          <a:pt x="3064" y="936"/>
                          <a:pt x="3184" y="872"/>
                          <a:pt x="3240" y="816"/>
                        </a:cubicBezTo>
                        <a:cubicBezTo>
                          <a:pt x="3296" y="760"/>
                          <a:pt x="3296" y="688"/>
                          <a:pt x="3336" y="624"/>
                        </a:cubicBezTo>
                        <a:cubicBezTo>
                          <a:pt x="3376" y="560"/>
                          <a:pt x="3448" y="472"/>
                          <a:pt x="3480" y="432"/>
                        </a:cubicBezTo>
                        <a:cubicBezTo>
                          <a:pt x="3512" y="392"/>
                          <a:pt x="3520" y="376"/>
                          <a:pt x="3528" y="384"/>
                        </a:cubicBezTo>
                        <a:cubicBezTo>
                          <a:pt x="3536" y="392"/>
                          <a:pt x="3528" y="448"/>
                          <a:pt x="3528" y="480"/>
                        </a:cubicBezTo>
                        <a:cubicBezTo>
                          <a:pt x="3528" y="512"/>
                          <a:pt x="3528" y="536"/>
                          <a:pt x="3528" y="576"/>
                        </a:cubicBezTo>
                        <a:cubicBezTo>
                          <a:pt x="3528" y="616"/>
                          <a:pt x="3536" y="680"/>
                          <a:pt x="3528" y="720"/>
                        </a:cubicBezTo>
                        <a:cubicBezTo>
                          <a:pt x="3520" y="760"/>
                          <a:pt x="3520" y="768"/>
                          <a:pt x="3480" y="816"/>
                        </a:cubicBezTo>
                        <a:cubicBezTo>
                          <a:pt x="3440" y="864"/>
                          <a:pt x="3336" y="952"/>
                          <a:pt x="3288" y="1008"/>
                        </a:cubicBezTo>
                        <a:cubicBezTo>
                          <a:pt x="3240" y="1064"/>
                          <a:pt x="3216" y="1128"/>
                          <a:pt x="3192" y="1152"/>
                        </a:cubicBezTo>
                        <a:cubicBezTo>
                          <a:pt x="3168" y="1176"/>
                          <a:pt x="3168" y="1152"/>
                          <a:pt x="3144" y="1152"/>
                        </a:cubicBezTo>
                        <a:cubicBezTo>
                          <a:pt x="3120" y="1152"/>
                          <a:pt x="3064" y="1144"/>
                          <a:pt x="3048" y="1152"/>
                        </a:cubicBezTo>
                        <a:cubicBezTo>
                          <a:pt x="3032" y="1160"/>
                          <a:pt x="3040" y="1176"/>
                          <a:pt x="3048" y="1200"/>
                        </a:cubicBezTo>
                        <a:cubicBezTo>
                          <a:pt x="3056" y="1224"/>
                          <a:pt x="3080" y="1256"/>
                          <a:pt x="3096" y="1296"/>
                        </a:cubicBezTo>
                        <a:cubicBezTo>
                          <a:pt x="3112" y="1336"/>
                          <a:pt x="3128" y="1400"/>
                          <a:pt x="3144" y="1440"/>
                        </a:cubicBezTo>
                        <a:cubicBezTo>
                          <a:pt x="3160" y="1480"/>
                          <a:pt x="3192" y="1504"/>
                          <a:pt x="3192" y="1536"/>
                        </a:cubicBezTo>
                        <a:cubicBezTo>
                          <a:pt x="3192" y="1568"/>
                          <a:pt x="3152" y="1592"/>
                          <a:pt x="3144" y="1632"/>
                        </a:cubicBezTo>
                        <a:cubicBezTo>
                          <a:pt x="3136" y="1672"/>
                          <a:pt x="3144" y="1744"/>
                          <a:pt x="3144" y="1776"/>
                        </a:cubicBezTo>
                        <a:cubicBezTo>
                          <a:pt x="3144" y="1808"/>
                          <a:pt x="3144" y="1808"/>
                          <a:pt x="3144" y="1824"/>
                        </a:cubicBezTo>
                        <a:cubicBezTo>
                          <a:pt x="3144" y="1840"/>
                          <a:pt x="3136" y="1856"/>
                          <a:pt x="3144" y="1872"/>
                        </a:cubicBezTo>
                        <a:cubicBezTo>
                          <a:pt x="3152" y="1888"/>
                          <a:pt x="3176" y="1896"/>
                          <a:pt x="3192" y="1920"/>
                        </a:cubicBezTo>
                        <a:cubicBezTo>
                          <a:pt x="3208" y="1944"/>
                          <a:pt x="3216" y="1992"/>
                          <a:pt x="3240" y="2016"/>
                        </a:cubicBezTo>
                        <a:cubicBezTo>
                          <a:pt x="3264" y="2040"/>
                          <a:pt x="3320" y="2040"/>
                          <a:pt x="3336" y="2064"/>
                        </a:cubicBezTo>
                        <a:cubicBezTo>
                          <a:pt x="3352" y="2088"/>
                          <a:pt x="3336" y="2112"/>
                          <a:pt x="3336" y="2160"/>
                        </a:cubicBezTo>
                        <a:cubicBezTo>
                          <a:pt x="3336" y="2208"/>
                          <a:pt x="3344" y="2304"/>
                          <a:pt x="3336" y="2352"/>
                        </a:cubicBezTo>
                        <a:cubicBezTo>
                          <a:pt x="3328" y="2400"/>
                          <a:pt x="3304" y="2424"/>
                          <a:pt x="3288" y="2448"/>
                        </a:cubicBezTo>
                        <a:cubicBezTo>
                          <a:pt x="3272" y="2472"/>
                          <a:pt x="3264" y="2488"/>
                          <a:pt x="3240" y="2496"/>
                        </a:cubicBezTo>
                        <a:cubicBezTo>
                          <a:pt x="3216" y="2504"/>
                          <a:pt x="3168" y="2504"/>
                          <a:pt x="3144" y="2496"/>
                        </a:cubicBezTo>
                        <a:cubicBezTo>
                          <a:pt x="3120" y="2488"/>
                          <a:pt x="3104" y="2472"/>
                          <a:pt x="3096" y="2448"/>
                        </a:cubicBezTo>
                        <a:cubicBezTo>
                          <a:pt x="3088" y="2424"/>
                          <a:pt x="3088" y="2376"/>
                          <a:pt x="3096" y="2352"/>
                        </a:cubicBezTo>
                        <a:cubicBezTo>
                          <a:pt x="3104" y="2328"/>
                          <a:pt x="3136" y="2320"/>
                          <a:pt x="3144" y="2304"/>
                        </a:cubicBezTo>
                        <a:cubicBezTo>
                          <a:pt x="3152" y="2288"/>
                          <a:pt x="3152" y="2272"/>
                          <a:pt x="3144" y="2256"/>
                        </a:cubicBezTo>
                        <a:cubicBezTo>
                          <a:pt x="3136" y="2240"/>
                          <a:pt x="3120" y="2240"/>
                          <a:pt x="3096" y="2208"/>
                        </a:cubicBezTo>
                        <a:cubicBezTo>
                          <a:pt x="3072" y="2176"/>
                          <a:pt x="3064" y="2104"/>
                          <a:pt x="3000" y="2064"/>
                        </a:cubicBezTo>
                        <a:cubicBezTo>
                          <a:pt x="2936" y="2024"/>
                          <a:pt x="2784" y="2008"/>
                          <a:pt x="2712" y="1968"/>
                        </a:cubicBezTo>
                        <a:cubicBezTo>
                          <a:pt x="2640" y="1928"/>
                          <a:pt x="2608" y="1856"/>
                          <a:pt x="2568" y="1824"/>
                        </a:cubicBezTo>
                        <a:cubicBezTo>
                          <a:pt x="2528" y="1792"/>
                          <a:pt x="2504" y="1776"/>
                          <a:pt x="2472" y="1776"/>
                        </a:cubicBezTo>
                        <a:cubicBezTo>
                          <a:pt x="2440" y="1776"/>
                          <a:pt x="2416" y="1808"/>
                          <a:pt x="2376" y="1824"/>
                        </a:cubicBezTo>
                        <a:cubicBezTo>
                          <a:pt x="2336" y="1840"/>
                          <a:pt x="2264" y="1864"/>
                          <a:pt x="2232" y="1872"/>
                        </a:cubicBezTo>
                        <a:cubicBezTo>
                          <a:pt x="2200" y="1880"/>
                          <a:pt x="2224" y="1864"/>
                          <a:pt x="2184" y="1872"/>
                        </a:cubicBezTo>
                        <a:cubicBezTo>
                          <a:pt x="2144" y="1880"/>
                          <a:pt x="2080" y="1904"/>
                          <a:pt x="1992" y="1920"/>
                        </a:cubicBezTo>
                        <a:cubicBezTo>
                          <a:pt x="1904" y="1936"/>
                          <a:pt x="1736" y="1944"/>
                          <a:pt x="1656" y="1968"/>
                        </a:cubicBezTo>
                        <a:cubicBezTo>
                          <a:pt x="1576" y="1992"/>
                          <a:pt x="1536" y="2040"/>
                          <a:pt x="1512" y="2064"/>
                        </a:cubicBezTo>
                        <a:cubicBezTo>
                          <a:pt x="1488" y="2088"/>
                          <a:pt x="1512" y="2080"/>
                          <a:pt x="1512" y="2112"/>
                        </a:cubicBezTo>
                        <a:cubicBezTo>
                          <a:pt x="1512" y="2144"/>
                          <a:pt x="1512" y="2208"/>
                          <a:pt x="1512" y="2256"/>
                        </a:cubicBezTo>
                        <a:cubicBezTo>
                          <a:pt x="1512" y="2304"/>
                          <a:pt x="1528" y="2360"/>
                          <a:pt x="1512" y="2400"/>
                        </a:cubicBezTo>
                        <a:cubicBezTo>
                          <a:pt x="1496" y="2440"/>
                          <a:pt x="1448" y="2472"/>
                          <a:pt x="1416" y="2496"/>
                        </a:cubicBezTo>
                        <a:cubicBezTo>
                          <a:pt x="1384" y="2520"/>
                          <a:pt x="1360" y="2528"/>
                          <a:pt x="1320" y="2544"/>
                        </a:cubicBezTo>
                        <a:cubicBezTo>
                          <a:pt x="1280" y="2560"/>
                          <a:pt x="1208" y="2600"/>
                          <a:pt x="1176" y="2592"/>
                        </a:cubicBezTo>
                        <a:cubicBezTo>
                          <a:pt x="1144" y="2584"/>
                          <a:pt x="1120" y="2536"/>
                          <a:pt x="1128" y="2496"/>
                        </a:cubicBezTo>
                        <a:cubicBezTo>
                          <a:pt x="1136" y="2456"/>
                          <a:pt x="1200" y="2416"/>
                          <a:pt x="1224" y="2352"/>
                        </a:cubicBezTo>
                        <a:cubicBezTo>
                          <a:pt x="1248" y="2288"/>
                          <a:pt x="1264" y="2168"/>
                          <a:pt x="1272" y="2112"/>
                        </a:cubicBezTo>
                        <a:cubicBezTo>
                          <a:pt x="1280" y="2056"/>
                          <a:pt x="1288" y="2040"/>
                          <a:pt x="1272" y="2016"/>
                        </a:cubicBezTo>
                        <a:cubicBezTo>
                          <a:pt x="1256" y="1992"/>
                          <a:pt x="1224" y="1992"/>
                          <a:pt x="1176" y="1968"/>
                        </a:cubicBezTo>
                        <a:cubicBezTo>
                          <a:pt x="1128" y="1944"/>
                          <a:pt x="1048" y="1928"/>
                          <a:pt x="984" y="1872"/>
                        </a:cubicBezTo>
                        <a:cubicBezTo>
                          <a:pt x="920" y="1816"/>
                          <a:pt x="840" y="1720"/>
                          <a:pt x="792" y="1632"/>
                        </a:cubicBezTo>
                        <a:cubicBezTo>
                          <a:pt x="744" y="1544"/>
                          <a:pt x="712" y="1424"/>
                          <a:pt x="696" y="1344"/>
                        </a:cubicBezTo>
                        <a:cubicBezTo>
                          <a:pt x="680" y="1264"/>
                          <a:pt x="696" y="1200"/>
                          <a:pt x="696" y="1152"/>
                        </a:cubicBezTo>
                        <a:cubicBezTo>
                          <a:pt x="696" y="1104"/>
                          <a:pt x="696" y="1072"/>
                          <a:pt x="696" y="1056"/>
                        </a:cubicBezTo>
                      </a:path>
                    </a:pathLst>
                  </a:custGeom>
                  <a:solidFill>
                    <a:srgbClr val="B2B2B2"/>
                  </a:solidFill>
                  <a:ln w="9525">
                    <a:solidFill>
                      <a:schemeClr val="tx1"/>
                    </a:solidFill>
                    <a:round/>
                    <a:headEnd/>
                    <a:tailEnd/>
                  </a:ln>
                </p:spPr>
                <p:txBody>
                  <a:bodyPr>
                    <a:prstTxWarp prst="textNoShape">
                      <a:avLst/>
                    </a:prstTxWarp>
                  </a:bodyPr>
                  <a:lstStyle/>
                  <a:p>
                    <a:endParaRPr lang="en-US"/>
                  </a:p>
                </p:txBody>
              </p:sp>
              <p:sp>
                <p:nvSpPr>
                  <p:cNvPr id="47139" name="Freeform 47"/>
                  <p:cNvSpPr>
                    <a:spLocks/>
                  </p:cNvSpPr>
                  <p:nvPr/>
                </p:nvSpPr>
                <p:spPr bwMode="auto">
                  <a:xfrm>
                    <a:off x="2096" y="2640"/>
                    <a:ext cx="256" cy="544"/>
                  </a:xfrm>
                  <a:custGeom>
                    <a:avLst/>
                    <a:gdLst>
                      <a:gd name="T0" fmla="*/ 256 w 256"/>
                      <a:gd name="T1" fmla="*/ 528 h 544"/>
                      <a:gd name="T2" fmla="*/ 112 w 256"/>
                      <a:gd name="T3" fmla="*/ 528 h 544"/>
                      <a:gd name="T4" fmla="*/ 16 w 256"/>
                      <a:gd name="T5" fmla="*/ 528 h 544"/>
                      <a:gd name="T6" fmla="*/ 16 w 256"/>
                      <a:gd name="T7" fmla="*/ 432 h 544"/>
                      <a:gd name="T8" fmla="*/ 16 w 256"/>
                      <a:gd name="T9" fmla="*/ 384 h 544"/>
                      <a:gd name="T10" fmla="*/ 112 w 256"/>
                      <a:gd name="T11" fmla="*/ 384 h 544"/>
                      <a:gd name="T12" fmla="*/ 112 w 256"/>
                      <a:gd name="T13" fmla="*/ 336 h 544"/>
                      <a:gd name="T14" fmla="*/ 112 w 256"/>
                      <a:gd name="T15" fmla="*/ 240 h 544"/>
                      <a:gd name="T16" fmla="*/ 112 w 256"/>
                      <a:gd name="T17" fmla="*/ 144 h 544"/>
                      <a:gd name="T18" fmla="*/ 112 w 256"/>
                      <a:gd name="T19" fmla="*/ 48 h 544"/>
                      <a:gd name="T20" fmla="*/ 112 w 256"/>
                      <a:gd name="T21" fmla="*/ 0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6"/>
                      <a:gd name="T34" fmla="*/ 0 h 544"/>
                      <a:gd name="T35" fmla="*/ 256 w 256"/>
                      <a:gd name="T36" fmla="*/ 544 h 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6" h="544">
                        <a:moveTo>
                          <a:pt x="256" y="528"/>
                        </a:moveTo>
                        <a:cubicBezTo>
                          <a:pt x="204" y="528"/>
                          <a:pt x="152" y="528"/>
                          <a:pt x="112" y="528"/>
                        </a:cubicBezTo>
                        <a:cubicBezTo>
                          <a:pt x="72" y="528"/>
                          <a:pt x="32" y="544"/>
                          <a:pt x="16" y="528"/>
                        </a:cubicBezTo>
                        <a:cubicBezTo>
                          <a:pt x="0" y="512"/>
                          <a:pt x="16" y="456"/>
                          <a:pt x="16" y="432"/>
                        </a:cubicBezTo>
                        <a:cubicBezTo>
                          <a:pt x="16" y="408"/>
                          <a:pt x="0" y="392"/>
                          <a:pt x="16" y="384"/>
                        </a:cubicBezTo>
                        <a:cubicBezTo>
                          <a:pt x="32" y="376"/>
                          <a:pt x="96" y="392"/>
                          <a:pt x="112" y="384"/>
                        </a:cubicBezTo>
                        <a:cubicBezTo>
                          <a:pt x="128" y="376"/>
                          <a:pt x="112" y="360"/>
                          <a:pt x="112" y="336"/>
                        </a:cubicBezTo>
                        <a:cubicBezTo>
                          <a:pt x="112" y="312"/>
                          <a:pt x="112" y="272"/>
                          <a:pt x="112" y="240"/>
                        </a:cubicBezTo>
                        <a:cubicBezTo>
                          <a:pt x="112" y="208"/>
                          <a:pt x="112" y="176"/>
                          <a:pt x="112" y="144"/>
                        </a:cubicBezTo>
                        <a:cubicBezTo>
                          <a:pt x="112" y="112"/>
                          <a:pt x="112" y="72"/>
                          <a:pt x="112" y="48"/>
                        </a:cubicBezTo>
                        <a:cubicBezTo>
                          <a:pt x="112" y="24"/>
                          <a:pt x="112" y="12"/>
                          <a:pt x="112" y="0"/>
                        </a:cubicBezTo>
                      </a:path>
                    </a:pathLst>
                  </a:custGeom>
                  <a:solidFill>
                    <a:srgbClr val="B2B2B2"/>
                  </a:solidFill>
                  <a:ln w="9525">
                    <a:solidFill>
                      <a:schemeClr val="tx1"/>
                    </a:solidFill>
                    <a:round/>
                    <a:headEnd/>
                    <a:tailEnd/>
                  </a:ln>
                </p:spPr>
                <p:txBody>
                  <a:bodyPr>
                    <a:prstTxWarp prst="textNoShape">
                      <a:avLst/>
                    </a:prstTxWarp>
                  </a:bodyPr>
                  <a:lstStyle/>
                  <a:p>
                    <a:endParaRPr lang="en-US"/>
                  </a:p>
                </p:txBody>
              </p:sp>
            </p:grpSp>
            <p:grpSp>
              <p:nvGrpSpPr>
                <p:cNvPr id="16" name="Group 48"/>
                <p:cNvGrpSpPr>
                  <a:grpSpLocks/>
                </p:cNvGrpSpPr>
                <p:nvPr/>
              </p:nvGrpSpPr>
              <p:grpSpPr bwMode="auto">
                <a:xfrm>
                  <a:off x="2208" y="2448"/>
                  <a:ext cx="1976" cy="680"/>
                  <a:chOff x="2208" y="2448"/>
                  <a:chExt cx="1976" cy="680"/>
                </a:xfrm>
              </p:grpSpPr>
              <p:sp>
                <p:nvSpPr>
                  <p:cNvPr id="47136" name="Rectangle 49"/>
                  <p:cNvSpPr>
                    <a:spLocks noChangeArrowheads="1"/>
                  </p:cNvSpPr>
                  <p:nvPr/>
                </p:nvSpPr>
                <p:spPr bwMode="auto">
                  <a:xfrm>
                    <a:off x="2208" y="2448"/>
                    <a:ext cx="336" cy="672"/>
                  </a:xfrm>
                  <a:prstGeom prst="rect">
                    <a:avLst/>
                  </a:prstGeom>
                  <a:solidFill>
                    <a:srgbClr val="B2B2B2"/>
                  </a:solidFill>
                  <a:ln w="9525">
                    <a:noFill/>
                    <a:miter lim="800000"/>
                    <a:headEnd/>
                    <a:tailEnd/>
                  </a:ln>
                </p:spPr>
                <p:txBody>
                  <a:bodyPr wrap="none" anchor="ctr">
                    <a:prstTxWarp prst="textNoShape">
                      <a:avLst/>
                    </a:prstTxWarp>
                  </a:bodyPr>
                  <a:lstStyle/>
                  <a:p>
                    <a:endParaRPr lang="en-US"/>
                  </a:p>
                </p:txBody>
              </p:sp>
              <p:sp>
                <p:nvSpPr>
                  <p:cNvPr id="47137" name="Freeform 50"/>
                  <p:cNvSpPr>
                    <a:spLocks/>
                  </p:cNvSpPr>
                  <p:nvPr/>
                </p:nvSpPr>
                <p:spPr bwMode="auto">
                  <a:xfrm>
                    <a:off x="3880" y="2776"/>
                    <a:ext cx="304" cy="352"/>
                  </a:xfrm>
                  <a:custGeom>
                    <a:avLst/>
                    <a:gdLst>
                      <a:gd name="T0" fmla="*/ 296 w 304"/>
                      <a:gd name="T1" fmla="*/ 56 h 352"/>
                      <a:gd name="T2" fmla="*/ 296 w 304"/>
                      <a:gd name="T3" fmla="*/ 200 h 352"/>
                      <a:gd name="T4" fmla="*/ 248 w 304"/>
                      <a:gd name="T5" fmla="*/ 248 h 352"/>
                      <a:gd name="T6" fmla="*/ 200 w 304"/>
                      <a:gd name="T7" fmla="*/ 344 h 352"/>
                      <a:gd name="T8" fmla="*/ 200 w 304"/>
                      <a:gd name="T9" fmla="*/ 296 h 352"/>
                      <a:gd name="T10" fmla="*/ 56 w 304"/>
                      <a:gd name="T11" fmla="*/ 296 h 352"/>
                      <a:gd name="T12" fmla="*/ 8 w 304"/>
                      <a:gd name="T13" fmla="*/ 248 h 352"/>
                      <a:gd name="T14" fmla="*/ 8 w 304"/>
                      <a:gd name="T15" fmla="*/ 200 h 352"/>
                      <a:gd name="T16" fmla="*/ 56 w 304"/>
                      <a:gd name="T17" fmla="*/ 152 h 352"/>
                      <a:gd name="T18" fmla="*/ 104 w 304"/>
                      <a:gd name="T19" fmla="*/ 152 h 352"/>
                      <a:gd name="T20" fmla="*/ 152 w 304"/>
                      <a:gd name="T21" fmla="*/ 152 h 352"/>
                      <a:gd name="T22" fmla="*/ 152 w 304"/>
                      <a:gd name="T23" fmla="*/ 56 h 352"/>
                      <a:gd name="T24" fmla="*/ 152 w 304"/>
                      <a:gd name="T25" fmla="*/ 8 h 352"/>
                      <a:gd name="T26" fmla="*/ 200 w 304"/>
                      <a:gd name="T27" fmla="*/ 8 h 352"/>
                      <a:gd name="T28" fmla="*/ 248 w 304"/>
                      <a:gd name="T29" fmla="*/ 56 h 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
                      <a:gd name="T46" fmla="*/ 0 h 352"/>
                      <a:gd name="T47" fmla="*/ 304 w 304"/>
                      <a:gd name="T48" fmla="*/ 352 h 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 h="352">
                        <a:moveTo>
                          <a:pt x="296" y="56"/>
                        </a:moveTo>
                        <a:cubicBezTo>
                          <a:pt x="300" y="112"/>
                          <a:pt x="304" y="168"/>
                          <a:pt x="296" y="200"/>
                        </a:cubicBezTo>
                        <a:cubicBezTo>
                          <a:pt x="288" y="232"/>
                          <a:pt x="264" y="224"/>
                          <a:pt x="248" y="248"/>
                        </a:cubicBezTo>
                        <a:cubicBezTo>
                          <a:pt x="232" y="272"/>
                          <a:pt x="208" y="336"/>
                          <a:pt x="200" y="344"/>
                        </a:cubicBezTo>
                        <a:cubicBezTo>
                          <a:pt x="192" y="352"/>
                          <a:pt x="224" y="304"/>
                          <a:pt x="200" y="296"/>
                        </a:cubicBezTo>
                        <a:cubicBezTo>
                          <a:pt x="176" y="288"/>
                          <a:pt x="88" y="304"/>
                          <a:pt x="56" y="296"/>
                        </a:cubicBezTo>
                        <a:cubicBezTo>
                          <a:pt x="24" y="288"/>
                          <a:pt x="16" y="264"/>
                          <a:pt x="8" y="248"/>
                        </a:cubicBezTo>
                        <a:cubicBezTo>
                          <a:pt x="0" y="232"/>
                          <a:pt x="0" y="216"/>
                          <a:pt x="8" y="200"/>
                        </a:cubicBezTo>
                        <a:cubicBezTo>
                          <a:pt x="16" y="184"/>
                          <a:pt x="40" y="160"/>
                          <a:pt x="56" y="152"/>
                        </a:cubicBezTo>
                        <a:cubicBezTo>
                          <a:pt x="72" y="144"/>
                          <a:pt x="88" y="152"/>
                          <a:pt x="104" y="152"/>
                        </a:cubicBezTo>
                        <a:cubicBezTo>
                          <a:pt x="120" y="152"/>
                          <a:pt x="144" y="168"/>
                          <a:pt x="152" y="152"/>
                        </a:cubicBezTo>
                        <a:cubicBezTo>
                          <a:pt x="160" y="136"/>
                          <a:pt x="152" y="80"/>
                          <a:pt x="152" y="56"/>
                        </a:cubicBezTo>
                        <a:cubicBezTo>
                          <a:pt x="152" y="32"/>
                          <a:pt x="144" y="16"/>
                          <a:pt x="152" y="8"/>
                        </a:cubicBezTo>
                        <a:cubicBezTo>
                          <a:pt x="160" y="0"/>
                          <a:pt x="184" y="0"/>
                          <a:pt x="200" y="8"/>
                        </a:cubicBezTo>
                        <a:cubicBezTo>
                          <a:pt x="216" y="16"/>
                          <a:pt x="232" y="36"/>
                          <a:pt x="248" y="56"/>
                        </a:cubicBezTo>
                      </a:path>
                    </a:pathLst>
                  </a:custGeom>
                  <a:solidFill>
                    <a:srgbClr val="B2B2B2"/>
                  </a:solidFill>
                  <a:ln w="9525">
                    <a:solidFill>
                      <a:schemeClr val="tx1"/>
                    </a:solidFill>
                    <a:round/>
                    <a:headEnd/>
                    <a:tailEnd/>
                  </a:ln>
                </p:spPr>
                <p:txBody>
                  <a:bodyPr>
                    <a:prstTxWarp prst="textNoShape">
                      <a:avLst/>
                    </a:prstTxWarp>
                  </a:bodyPr>
                  <a:lstStyle/>
                  <a:p>
                    <a:endParaRPr lang="en-US"/>
                  </a:p>
                </p:txBody>
              </p:sp>
            </p:grpSp>
          </p:grpSp>
          <p:sp>
            <p:nvSpPr>
              <p:cNvPr id="47130" name="Freeform 51"/>
              <p:cNvSpPr>
                <a:spLocks/>
              </p:cNvSpPr>
              <p:nvPr/>
            </p:nvSpPr>
            <p:spPr bwMode="auto">
              <a:xfrm>
                <a:off x="3600" y="1248"/>
                <a:ext cx="1248" cy="288"/>
              </a:xfrm>
              <a:custGeom>
                <a:avLst/>
                <a:gdLst>
                  <a:gd name="T0" fmla="*/ 0 w 2976"/>
                  <a:gd name="T1" fmla="*/ 0 h 776"/>
                  <a:gd name="T2" fmla="*/ 0 w 2976"/>
                  <a:gd name="T3" fmla="*/ 0 h 776"/>
                  <a:gd name="T4" fmla="*/ 0 w 2976"/>
                  <a:gd name="T5" fmla="*/ 0 h 776"/>
                  <a:gd name="T6" fmla="*/ 0 w 2976"/>
                  <a:gd name="T7" fmla="*/ 0 h 776"/>
                  <a:gd name="T8" fmla="*/ 0 w 2976"/>
                  <a:gd name="T9" fmla="*/ 0 h 776"/>
                  <a:gd name="T10" fmla="*/ 0 w 2976"/>
                  <a:gd name="T11" fmla="*/ 0 h 776"/>
                  <a:gd name="T12" fmla="*/ 0 w 2976"/>
                  <a:gd name="T13" fmla="*/ 0 h 776"/>
                  <a:gd name="T14" fmla="*/ 0 w 2976"/>
                  <a:gd name="T15" fmla="*/ 0 h 776"/>
                  <a:gd name="T16" fmla="*/ 0 w 2976"/>
                  <a:gd name="T17" fmla="*/ 0 h 776"/>
                  <a:gd name="T18" fmla="*/ 0 w 2976"/>
                  <a:gd name="T19" fmla="*/ 0 h 776"/>
                  <a:gd name="T20" fmla="*/ 0 w 2976"/>
                  <a:gd name="T21" fmla="*/ 0 h 776"/>
                  <a:gd name="T22" fmla="*/ 0 w 2976"/>
                  <a:gd name="T23" fmla="*/ 0 h 776"/>
                  <a:gd name="T24" fmla="*/ 0 w 2976"/>
                  <a:gd name="T25" fmla="*/ 0 h 776"/>
                  <a:gd name="T26" fmla="*/ 0 w 2976"/>
                  <a:gd name="T27" fmla="*/ 0 h 776"/>
                  <a:gd name="T28" fmla="*/ 0 w 2976"/>
                  <a:gd name="T29" fmla="*/ 0 h 7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76"/>
                  <a:gd name="T46" fmla="*/ 0 h 776"/>
                  <a:gd name="T47" fmla="*/ 2976 w 2976"/>
                  <a:gd name="T48" fmla="*/ 776 h 7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76" h="776">
                    <a:moveTo>
                      <a:pt x="0" y="368"/>
                    </a:moveTo>
                    <a:cubicBezTo>
                      <a:pt x="108" y="276"/>
                      <a:pt x="216" y="184"/>
                      <a:pt x="288" y="128"/>
                    </a:cubicBezTo>
                    <a:cubicBezTo>
                      <a:pt x="360" y="72"/>
                      <a:pt x="360" y="48"/>
                      <a:pt x="432" y="32"/>
                    </a:cubicBezTo>
                    <a:cubicBezTo>
                      <a:pt x="504" y="16"/>
                      <a:pt x="656" y="0"/>
                      <a:pt x="720" y="32"/>
                    </a:cubicBezTo>
                    <a:cubicBezTo>
                      <a:pt x="784" y="64"/>
                      <a:pt x="776" y="160"/>
                      <a:pt x="816" y="224"/>
                    </a:cubicBezTo>
                    <a:cubicBezTo>
                      <a:pt x="856" y="288"/>
                      <a:pt x="912" y="352"/>
                      <a:pt x="960" y="416"/>
                    </a:cubicBezTo>
                    <a:cubicBezTo>
                      <a:pt x="1008" y="480"/>
                      <a:pt x="1048" y="560"/>
                      <a:pt x="1104" y="608"/>
                    </a:cubicBezTo>
                    <a:cubicBezTo>
                      <a:pt x="1160" y="656"/>
                      <a:pt x="1240" y="696"/>
                      <a:pt x="1296" y="704"/>
                    </a:cubicBezTo>
                    <a:cubicBezTo>
                      <a:pt x="1352" y="712"/>
                      <a:pt x="1376" y="688"/>
                      <a:pt x="1440" y="656"/>
                    </a:cubicBezTo>
                    <a:cubicBezTo>
                      <a:pt x="1504" y="624"/>
                      <a:pt x="1592" y="528"/>
                      <a:pt x="1680" y="512"/>
                    </a:cubicBezTo>
                    <a:cubicBezTo>
                      <a:pt x="1768" y="496"/>
                      <a:pt x="1880" y="520"/>
                      <a:pt x="1968" y="560"/>
                    </a:cubicBezTo>
                    <a:cubicBezTo>
                      <a:pt x="2056" y="600"/>
                      <a:pt x="2144" y="728"/>
                      <a:pt x="2208" y="752"/>
                    </a:cubicBezTo>
                    <a:cubicBezTo>
                      <a:pt x="2272" y="776"/>
                      <a:pt x="2312" y="720"/>
                      <a:pt x="2352" y="704"/>
                    </a:cubicBezTo>
                    <a:cubicBezTo>
                      <a:pt x="2392" y="688"/>
                      <a:pt x="2344" y="688"/>
                      <a:pt x="2448" y="656"/>
                    </a:cubicBezTo>
                    <a:cubicBezTo>
                      <a:pt x="2552" y="624"/>
                      <a:pt x="2764" y="568"/>
                      <a:pt x="2976" y="512"/>
                    </a:cubicBezTo>
                  </a:path>
                </a:pathLst>
              </a:custGeom>
              <a:noFill/>
              <a:ln w="76200">
                <a:solidFill>
                  <a:schemeClr val="tx1"/>
                </a:solidFill>
                <a:round/>
                <a:headEnd/>
                <a:tailEnd/>
              </a:ln>
            </p:spPr>
            <p:txBody>
              <a:bodyPr>
                <a:prstTxWarp prst="textNoShape">
                  <a:avLst/>
                </a:prstTxWarp>
              </a:bodyPr>
              <a:lstStyle/>
              <a:p>
                <a:endParaRPr lang="en-US"/>
              </a:p>
            </p:txBody>
          </p:sp>
          <p:sp>
            <p:nvSpPr>
              <p:cNvPr id="47131" name="Oval 52"/>
              <p:cNvSpPr>
                <a:spLocks noChangeArrowheads="1"/>
              </p:cNvSpPr>
              <p:nvPr/>
            </p:nvSpPr>
            <p:spPr bwMode="auto">
              <a:xfrm>
                <a:off x="4194" y="1440"/>
                <a:ext cx="320" cy="205"/>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7132" name="Oval 53"/>
              <p:cNvSpPr>
                <a:spLocks noChangeArrowheads="1"/>
              </p:cNvSpPr>
              <p:nvPr/>
            </p:nvSpPr>
            <p:spPr bwMode="auto">
              <a:xfrm>
                <a:off x="3754" y="1173"/>
                <a:ext cx="40" cy="37"/>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47133" name="Line 54"/>
              <p:cNvSpPr>
                <a:spLocks noChangeShapeType="1"/>
              </p:cNvSpPr>
              <p:nvPr/>
            </p:nvSpPr>
            <p:spPr bwMode="auto">
              <a:xfrm flipV="1">
                <a:off x="4005" y="1701"/>
                <a:ext cx="0" cy="129"/>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47117" name="Rectangle 9"/>
            <p:cNvSpPr>
              <a:spLocks noChangeArrowheads="1"/>
            </p:cNvSpPr>
            <p:nvPr/>
          </p:nvSpPr>
          <p:spPr bwMode="auto">
            <a:xfrm>
              <a:off x="5214233" y="1459520"/>
              <a:ext cx="272167" cy="369280"/>
            </a:xfrm>
            <a:prstGeom prst="rect">
              <a:avLst/>
            </a:prstGeom>
            <a:noFill/>
            <a:ln w="9525">
              <a:noFill/>
              <a:miter lim="800000"/>
              <a:headEnd/>
              <a:tailEnd/>
            </a:ln>
          </p:spPr>
          <p:txBody>
            <a:bodyPr wrap="none" lIns="0" tIns="0" rIns="0" bIns="0">
              <a:prstTxWarp prst="textNoShape">
                <a:avLst/>
              </a:prstTxWarp>
              <a:spAutoFit/>
            </a:bodyPr>
            <a:lstStyle/>
            <a:p>
              <a:pPr algn="ctr"/>
              <a:r>
                <a:rPr lang="en-US" sz="2400">
                  <a:solidFill>
                    <a:srgbClr val="FF0000"/>
                  </a:solidFill>
                  <a:latin typeface="Tahoma" pitchFamily="-65" charset="0"/>
                </a:rPr>
                <a:t>b</a:t>
              </a:r>
              <a:r>
                <a:rPr lang="en-US" sz="2400" baseline="-25000">
                  <a:solidFill>
                    <a:srgbClr val="FF0000"/>
                  </a:solidFill>
                  <a:latin typeface="Tahoma" pitchFamily="-65" charset="0"/>
                </a:rPr>
                <a:t>y</a:t>
              </a:r>
              <a:endParaRPr lang="en-US" sz="3200" baseline="-25000">
                <a:solidFill>
                  <a:schemeClr val="hlink"/>
                </a:solidFill>
                <a:latin typeface="Times New Roman" pitchFamily="-65" charset="0"/>
              </a:endParaRPr>
            </a:p>
          </p:txBody>
        </p:sp>
      </p:grpSp>
      <p:sp>
        <p:nvSpPr>
          <p:cNvPr id="80" name="Date Placeholder 79"/>
          <p:cNvSpPr>
            <a:spLocks noGrp="1"/>
          </p:cNvSpPr>
          <p:nvPr>
            <p:ph type="dt" sz="half" idx="10"/>
          </p:nvPr>
        </p:nvSpPr>
        <p:spPr/>
        <p:txBody>
          <a:bodyPr/>
          <a:lstStyle/>
          <a:p>
            <a:pPr>
              <a:defRPr/>
            </a:pPr>
            <a:r>
              <a:rPr lang="en-US" smtClean="0"/>
              <a:t>3/25/09</a:t>
            </a:r>
            <a:endParaRPr lang="en-US"/>
          </a:p>
        </p:txBody>
      </p:sp>
      <p:sp>
        <p:nvSpPr>
          <p:cNvPr id="81" name="Slide Number Placeholder 80"/>
          <p:cNvSpPr>
            <a:spLocks noGrp="1"/>
          </p:cNvSpPr>
          <p:nvPr>
            <p:ph type="sldNum" sz="quarter" idx="12"/>
          </p:nvPr>
        </p:nvSpPr>
        <p:spPr/>
        <p:txBody>
          <a:bodyPr/>
          <a:lstStyle/>
          <a:p>
            <a:pPr>
              <a:defRPr/>
            </a:pPr>
            <a:fld id="{75454989-7F99-4E40-9E01-E9FBE3C03B1A}" type="slidenum">
              <a:rPr lang="en-US" smtClean="0"/>
              <a:pPr>
                <a:defRPr/>
              </a:pPr>
              <a:t>8</a:t>
            </a:fld>
            <a:endParaRPr lang="en-US"/>
          </a:p>
        </p:txBody>
      </p:sp>
      <p:sp>
        <p:nvSpPr>
          <p:cNvPr id="82" name="Footer Placeholder 81"/>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7"/>
          <p:cNvSpPr>
            <a:spLocks noChangeArrowheads="1"/>
          </p:cNvSpPr>
          <p:nvPr/>
        </p:nvSpPr>
        <p:spPr bwMode="auto">
          <a:xfrm>
            <a:off x="908050" y="2006600"/>
            <a:ext cx="7620000" cy="3733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latin typeface="Arial" pitchFamily="-65" charset="0"/>
              </a:rPr>
              <a:t>x</a:t>
            </a:r>
          </a:p>
        </p:txBody>
      </p:sp>
      <p:sp>
        <p:nvSpPr>
          <p:cNvPr id="63491" name="Text Box 18"/>
          <p:cNvSpPr txBox="1">
            <a:spLocks noChangeArrowheads="1"/>
          </p:cNvSpPr>
          <p:nvPr/>
        </p:nvSpPr>
        <p:spPr bwMode="auto">
          <a:xfrm>
            <a:off x="908050" y="1976438"/>
            <a:ext cx="7350125" cy="519112"/>
          </a:xfrm>
          <a:prstGeom prst="rect">
            <a:avLst/>
          </a:prstGeom>
          <a:noFill/>
          <a:ln w="9525">
            <a:noFill/>
            <a:miter lim="800000"/>
            <a:headEnd/>
            <a:tailEnd/>
          </a:ln>
        </p:spPr>
        <p:txBody>
          <a:bodyPr wrap="none">
            <a:prstTxWarp prst="textNoShape">
              <a:avLst/>
            </a:prstTxWarp>
            <a:spAutoFit/>
          </a:bodyPr>
          <a:lstStyle/>
          <a:p>
            <a:pPr eaLnBrk="1" hangingPunct="1">
              <a:defRPr/>
            </a:pPr>
            <a:r>
              <a:rPr lang="en-US" sz="2400" dirty="0">
                <a:latin typeface="Times New Roman" pitchFamily="-65" charset="0"/>
              </a:rPr>
              <a:t> </a:t>
            </a:r>
            <a:r>
              <a:rPr lang="en-US" sz="2800" dirty="0">
                <a:effectLst>
                  <a:outerShdw blurRad="12700" dist="38100" dir="2700000" algn="tl" rotWithShape="0">
                    <a:srgbClr val="000000">
                      <a:alpha val="43000"/>
                    </a:srgbClr>
                  </a:outerShdw>
                </a:effectLst>
                <a:latin typeface="Comic Sans MS" pitchFamily="-65" charset="0"/>
              </a:rPr>
              <a:t>Deeply Virtual Compton Scattering (DVCS)</a:t>
            </a:r>
          </a:p>
        </p:txBody>
      </p:sp>
      <p:sp>
        <p:nvSpPr>
          <p:cNvPr id="49156" name="Rectangle 38"/>
          <p:cNvSpPr>
            <a:spLocks noChangeArrowheads="1"/>
          </p:cNvSpPr>
          <p:nvPr/>
        </p:nvSpPr>
        <p:spPr bwMode="auto">
          <a:xfrm>
            <a:off x="6318250" y="2525713"/>
            <a:ext cx="2133600" cy="5334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p>
        </p:txBody>
      </p:sp>
      <p:sp>
        <p:nvSpPr>
          <p:cNvPr id="49157" name="Rectangle 39"/>
          <p:cNvSpPr>
            <a:spLocks noChangeArrowheads="1"/>
          </p:cNvSpPr>
          <p:nvPr/>
        </p:nvSpPr>
        <p:spPr bwMode="auto">
          <a:xfrm>
            <a:off x="6318250" y="3259138"/>
            <a:ext cx="2057400" cy="5334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p>
        </p:txBody>
      </p:sp>
      <p:sp>
        <p:nvSpPr>
          <p:cNvPr id="49158" name="Text Box 40"/>
          <p:cNvSpPr txBox="1">
            <a:spLocks noChangeArrowheads="1"/>
          </p:cNvSpPr>
          <p:nvPr/>
        </p:nvSpPr>
        <p:spPr bwMode="auto">
          <a:xfrm>
            <a:off x="6242050" y="3211513"/>
            <a:ext cx="2057400" cy="581025"/>
          </a:xfrm>
          <a:prstGeom prst="rect">
            <a:avLst/>
          </a:prstGeom>
          <a:noFill/>
          <a:ln w="9525">
            <a:noFill/>
            <a:miter lim="800000"/>
            <a:headEnd/>
            <a:tailEnd/>
          </a:ln>
        </p:spPr>
        <p:txBody>
          <a:bodyPr wrap="none">
            <a:prstTxWarp prst="textNoShape">
              <a:avLst/>
            </a:prstTxWarp>
            <a:spAutoFit/>
          </a:bodyPr>
          <a:lstStyle/>
          <a:p>
            <a:pPr eaLnBrk="1" hangingPunct="1">
              <a:buFont typeface="Symbol" pitchFamily="-65" charset="2"/>
              <a:buNone/>
            </a:pPr>
            <a:r>
              <a:rPr lang="en-US" sz="1600">
                <a:latin typeface="Symbol" pitchFamily="-65" charset="2"/>
              </a:rPr>
              <a:t>2x</a:t>
            </a:r>
            <a:r>
              <a:rPr lang="en-US" sz="1600">
                <a:latin typeface="Comic Sans MS" pitchFamily="-65" charset="0"/>
              </a:rPr>
              <a:t> – longitudinal </a:t>
            </a:r>
          </a:p>
          <a:p>
            <a:pPr eaLnBrk="1" hangingPunct="1">
              <a:buFont typeface="Symbol" pitchFamily="-65" charset="2"/>
              <a:buNone/>
            </a:pPr>
            <a:r>
              <a:rPr lang="en-US" sz="1600">
                <a:latin typeface="Comic Sans MS" pitchFamily="-65" charset="0"/>
              </a:rPr>
              <a:t>momentum transfer</a:t>
            </a:r>
          </a:p>
        </p:txBody>
      </p:sp>
      <p:sp>
        <p:nvSpPr>
          <p:cNvPr id="49159" name="Text Box 41"/>
          <p:cNvSpPr txBox="1">
            <a:spLocks noChangeArrowheads="1"/>
          </p:cNvSpPr>
          <p:nvPr/>
        </p:nvSpPr>
        <p:spPr bwMode="auto">
          <a:xfrm>
            <a:off x="6302375" y="2514600"/>
            <a:ext cx="2308225" cy="581025"/>
          </a:xfrm>
          <a:prstGeom prst="rect">
            <a:avLst/>
          </a:prstGeom>
          <a:noFill/>
          <a:ln w="9525">
            <a:noFill/>
            <a:miter lim="800000"/>
            <a:headEnd/>
            <a:tailEnd/>
          </a:ln>
        </p:spPr>
        <p:txBody>
          <a:bodyPr>
            <a:prstTxWarp prst="textNoShape">
              <a:avLst/>
            </a:prstTxWarp>
            <a:spAutoFit/>
          </a:bodyPr>
          <a:lstStyle/>
          <a:p>
            <a:pPr eaLnBrk="1" hangingPunct="1"/>
            <a:r>
              <a:rPr lang="en-US" sz="1600">
                <a:latin typeface="Comic Sans MS" pitchFamily="-65" charset="0"/>
              </a:rPr>
              <a:t>x – longitudinal quark</a:t>
            </a:r>
          </a:p>
          <a:p>
            <a:pPr eaLnBrk="1" hangingPunct="1"/>
            <a:r>
              <a:rPr lang="en-US" sz="1600">
                <a:latin typeface="Comic Sans MS" pitchFamily="-65" charset="0"/>
              </a:rPr>
              <a:t> momentum fraction</a:t>
            </a:r>
          </a:p>
        </p:txBody>
      </p:sp>
      <p:sp>
        <p:nvSpPr>
          <p:cNvPr id="49160" name="Rectangle 42"/>
          <p:cNvSpPr>
            <a:spLocks noChangeArrowheads="1"/>
          </p:cNvSpPr>
          <p:nvPr/>
        </p:nvSpPr>
        <p:spPr bwMode="auto">
          <a:xfrm>
            <a:off x="6165850" y="4572000"/>
            <a:ext cx="2286000" cy="838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p>
        </p:txBody>
      </p:sp>
      <p:grpSp>
        <p:nvGrpSpPr>
          <p:cNvPr id="2" name="Group 43"/>
          <p:cNvGrpSpPr>
            <a:grpSpLocks/>
          </p:cNvGrpSpPr>
          <p:nvPr/>
        </p:nvGrpSpPr>
        <p:grpSpPr bwMode="auto">
          <a:xfrm>
            <a:off x="6183313" y="4572000"/>
            <a:ext cx="2230437" cy="825500"/>
            <a:chOff x="3936" y="2304"/>
            <a:chExt cx="1405" cy="520"/>
          </a:xfrm>
        </p:grpSpPr>
        <p:sp>
          <p:nvSpPr>
            <p:cNvPr id="49207" name="Text Box 44"/>
            <p:cNvSpPr txBox="1">
              <a:spLocks noChangeArrowheads="1"/>
            </p:cNvSpPr>
            <p:nvPr/>
          </p:nvSpPr>
          <p:spPr bwMode="auto">
            <a:xfrm>
              <a:off x="3936" y="2304"/>
              <a:ext cx="1405" cy="520"/>
            </a:xfrm>
            <a:prstGeom prst="rect">
              <a:avLst/>
            </a:prstGeom>
            <a:noFill/>
            <a:ln w="9525">
              <a:noFill/>
              <a:miter lim="800000"/>
              <a:headEnd/>
              <a:tailEnd/>
            </a:ln>
          </p:spPr>
          <p:txBody>
            <a:bodyPr wrap="none">
              <a:prstTxWarp prst="textNoShape">
                <a:avLst/>
              </a:prstTxWarp>
              <a:spAutoFit/>
            </a:bodyPr>
            <a:lstStyle/>
            <a:p>
              <a:pPr eaLnBrk="1" hangingPunct="1">
                <a:buFont typeface="Symbol" pitchFamily="-65" charset="2"/>
                <a:buNone/>
              </a:pPr>
              <a:r>
                <a:rPr lang="en-US" sz="1600">
                  <a:latin typeface="Comic Sans MS" pitchFamily="-65" charset="0"/>
                </a:rPr>
                <a:t>–</a:t>
              </a:r>
              <a:r>
                <a:rPr lang="en-US" sz="1600">
                  <a:latin typeface="Arial" pitchFamily="-65" charset="0"/>
                </a:rPr>
                <a:t>t</a:t>
              </a:r>
              <a:r>
                <a:rPr lang="en-US" sz="1600">
                  <a:latin typeface="Comic Sans MS" pitchFamily="-65" charset="0"/>
                </a:rPr>
                <a:t> – Fourier conjugate</a:t>
              </a:r>
            </a:p>
            <a:p>
              <a:pPr eaLnBrk="1" hangingPunct="1">
                <a:buFont typeface="Symbol" pitchFamily="-65" charset="2"/>
                <a:buNone/>
              </a:pPr>
              <a:r>
                <a:rPr lang="en-US" sz="1600">
                  <a:latin typeface="Comic Sans MS" pitchFamily="-65" charset="0"/>
                </a:rPr>
                <a:t>to transverse impact </a:t>
              </a:r>
            </a:p>
            <a:p>
              <a:pPr eaLnBrk="1" hangingPunct="1">
                <a:buFont typeface="Symbol" pitchFamily="-65" charset="2"/>
                <a:buNone/>
              </a:pPr>
              <a:r>
                <a:rPr lang="en-US" sz="1600">
                  <a:latin typeface="Comic Sans MS" pitchFamily="-65" charset="0"/>
                </a:rPr>
                <a:t>parameter  </a:t>
              </a:r>
            </a:p>
          </p:txBody>
        </p:sp>
        <p:grpSp>
          <p:nvGrpSpPr>
            <p:cNvPr id="3" name="Group 45"/>
            <p:cNvGrpSpPr>
              <a:grpSpLocks/>
            </p:cNvGrpSpPr>
            <p:nvPr/>
          </p:nvGrpSpPr>
          <p:grpSpPr bwMode="auto">
            <a:xfrm>
              <a:off x="3936" y="2352"/>
              <a:ext cx="192" cy="144"/>
              <a:chOff x="480" y="3360"/>
              <a:chExt cx="336" cy="144"/>
            </a:xfrm>
          </p:grpSpPr>
          <p:sp>
            <p:nvSpPr>
              <p:cNvPr id="49209" name="Line 46"/>
              <p:cNvSpPr>
                <a:spLocks noChangeShapeType="1"/>
              </p:cNvSpPr>
              <p:nvPr/>
            </p:nvSpPr>
            <p:spPr bwMode="auto">
              <a:xfrm>
                <a:off x="480" y="3408"/>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9210" name="Line 47"/>
              <p:cNvSpPr>
                <a:spLocks noChangeShapeType="1"/>
              </p:cNvSpPr>
              <p:nvPr/>
            </p:nvSpPr>
            <p:spPr bwMode="auto">
              <a:xfrm flipH="1">
                <a:off x="528" y="3360"/>
                <a:ext cx="96" cy="144"/>
              </a:xfrm>
              <a:prstGeom prst="line">
                <a:avLst/>
              </a:prstGeom>
              <a:noFill/>
              <a:ln w="9525">
                <a:solidFill>
                  <a:schemeClr val="tx1"/>
                </a:solidFill>
                <a:round/>
                <a:headEnd/>
                <a:tailEnd/>
              </a:ln>
            </p:spPr>
            <p:txBody>
              <a:bodyPr>
                <a:prstTxWarp prst="textNoShape">
                  <a:avLst/>
                </a:prstTxWarp>
              </a:bodyPr>
              <a:lstStyle/>
              <a:p>
                <a:endParaRPr lang="en-US"/>
              </a:p>
            </p:txBody>
          </p:sp>
          <p:sp>
            <p:nvSpPr>
              <p:cNvPr id="49211" name="Line 48"/>
              <p:cNvSpPr>
                <a:spLocks noChangeShapeType="1"/>
              </p:cNvSpPr>
              <p:nvPr/>
            </p:nvSpPr>
            <p:spPr bwMode="auto">
              <a:xfrm>
                <a:off x="624" y="3360"/>
                <a:ext cx="192" cy="0"/>
              </a:xfrm>
              <a:prstGeom prst="line">
                <a:avLst/>
              </a:prstGeom>
              <a:noFill/>
              <a:ln w="9525">
                <a:solidFill>
                  <a:schemeClr val="tx1"/>
                </a:solidFill>
                <a:round/>
                <a:headEnd/>
                <a:tailEnd/>
              </a:ln>
            </p:spPr>
            <p:txBody>
              <a:bodyPr>
                <a:prstTxWarp prst="textNoShape">
                  <a:avLst/>
                </a:prstTxWarp>
              </a:bodyPr>
              <a:lstStyle/>
              <a:p>
                <a:endParaRPr lang="en-US"/>
              </a:p>
            </p:txBody>
          </p:sp>
        </p:grpSp>
      </p:grpSp>
      <p:sp>
        <p:nvSpPr>
          <p:cNvPr id="49162" name="Rectangle 3"/>
          <p:cNvSpPr>
            <a:spLocks noChangeArrowheads="1"/>
          </p:cNvSpPr>
          <p:nvPr/>
        </p:nvSpPr>
        <p:spPr bwMode="auto">
          <a:xfrm>
            <a:off x="1036638" y="28575"/>
            <a:ext cx="6811962" cy="552450"/>
          </a:xfrm>
          <a:prstGeom prst="rect">
            <a:avLst/>
          </a:prstGeom>
          <a:noFill/>
          <a:ln w="9525">
            <a:noFill/>
            <a:miter lim="800000"/>
            <a:headEnd/>
            <a:tailEnd/>
          </a:ln>
        </p:spPr>
        <p:txBody>
          <a:bodyPr>
            <a:prstTxWarp prst="textNoShape">
              <a:avLst/>
            </a:prstTxWarp>
          </a:bodyPr>
          <a:lstStyle/>
          <a:p>
            <a:endParaRPr lang="en-US"/>
          </a:p>
        </p:txBody>
      </p:sp>
      <p:sp>
        <p:nvSpPr>
          <p:cNvPr id="63500" name="Rectangle 4"/>
          <p:cNvSpPr>
            <a:spLocks noChangeArrowheads="1"/>
          </p:cNvSpPr>
          <p:nvPr/>
        </p:nvSpPr>
        <p:spPr bwMode="auto">
          <a:xfrm>
            <a:off x="685800" y="149225"/>
            <a:ext cx="7207250" cy="492125"/>
          </a:xfrm>
          <a:prstGeom prst="rect">
            <a:avLst/>
          </a:prstGeom>
          <a:noFill/>
          <a:ln w="9525">
            <a:noFill/>
            <a:miter lim="800000"/>
            <a:headEnd/>
            <a:tailEnd/>
          </a:ln>
        </p:spPr>
        <p:txBody>
          <a:bodyPr wrap="none" lIns="0" tIns="0" rIns="0" bIns="0">
            <a:prstTxWarp prst="textNoShape">
              <a:avLst/>
            </a:prstTxWarp>
            <a:spAutoFit/>
          </a:bodyPr>
          <a:lstStyle/>
          <a:p>
            <a:pPr eaLnBrk="1" hangingPunct="1">
              <a:defRPr/>
            </a:pPr>
            <a:r>
              <a:rPr lang="en-US" sz="3200" dirty="0">
                <a:effectLst>
                  <a:outerShdw blurRad="38100" dist="38100" dir="2700000" algn="tl">
                    <a:srgbClr val="000000"/>
                  </a:outerShdw>
                </a:effectLst>
                <a:latin typeface="Arial" charset="0"/>
              </a:rPr>
              <a:t>Access to GPDs - Handbag Mechanism </a:t>
            </a:r>
            <a:endParaRPr lang="en-US" sz="2400" dirty="0">
              <a:effectLst>
                <a:outerShdw blurRad="38100" dist="38100" dir="2700000" algn="tl">
                  <a:srgbClr val="000000"/>
                </a:outerShdw>
              </a:effectLst>
              <a:latin typeface="Arial" charset="0"/>
            </a:endParaRPr>
          </a:p>
        </p:txBody>
      </p:sp>
      <p:sp>
        <p:nvSpPr>
          <p:cNvPr id="49164" name="Rectangle 5"/>
          <p:cNvSpPr>
            <a:spLocks noChangeArrowheads="1"/>
          </p:cNvSpPr>
          <p:nvPr/>
        </p:nvSpPr>
        <p:spPr bwMode="auto">
          <a:xfrm>
            <a:off x="5557838" y="46038"/>
            <a:ext cx="125412" cy="595312"/>
          </a:xfrm>
          <a:prstGeom prst="rect">
            <a:avLst/>
          </a:prstGeom>
          <a:noFill/>
          <a:ln w="9525">
            <a:noFill/>
            <a:miter lim="800000"/>
            <a:headEnd/>
            <a:tailEnd/>
          </a:ln>
        </p:spPr>
        <p:txBody>
          <a:bodyPr>
            <a:prstTxWarp prst="textNoShape">
              <a:avLst/>
            </a:prstTxWarp>
          </a:bodyPr>
          <a:lstStyle/>
          <a:p>
            <a:endParaRPr lang="en-US"/>
          </a:p>
        </p:txBody>
      </p:sp>
      <p:sp>
        <p:nvSpPr>
          <p:cNvPr id="49165" name="Rectangle 6"/>
          <p:cNvSpPr>
            <a:spLocks noChangeArrowheads="1"/>
          </p:cNvSpPr>
          <p:nvPr/>
        </p:nvSpPr>
        <p:spPr bwMode="auto">
          <a:xfrm>
            <a:off x="5557838" y="82550"/>
            <a:ext cx="123825" cy="593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3900">
                <a:solidFill>
                  <a:srgbClr val="333399"/>
                </a:solidFill>
                <a:latin typeface="Times New Roman" pitchFamily="-65" charset="0"/>
              </a:rPr>
              <a:t> </a:t>
            </a:r>
            <a:endParaRPr lang="en-US" sz="2400">
              <a:latin typeface="Tahoma" pitchFamily="-65" charset="0"/>
            </a:endParaRPr>
          </a:p>
        </p:txBody>
      </p:sp>
      <p:sp>
        <p:nvSpPr>
          <p:cNvPr id="49166" name="Rectangle 7"/>
          <p:cNvSpPr>
            <a:spLocks noChangeArrowheads="1"/>
          </p:cNvSpPr>
          <p:nvPr/>
        </p:nvSpPr>
        <p:spPr bwMode="auto">
          <a:xfrm>
            <a:off x="1250950" y="3317875"/>
            <a:ext cx="7054850" cy="3844925"/>
          </a:xfrm>
          <a:prstGeom prst="rect">
            <a:avLst/>
          </a:prstGeom>
          <a:noFill/>
          <a:ln w="9525">
            <a:noFill/>
            <a:miter lim="800000"/>
            <a:headEnd/>
            <a:tailEnd/>
          </a:ln>
        </p:spPr>
        <p:txBody>
          <a:bodyPr>
            <a:prstTxWarp prst="textNoShape">
              <a:avLst/>
            </a:prstTxWarp>
          </a:bodyPr>
          <a:lstStyle/>
          <a:p>
            <a:endParaRPr lang="en-US"/>
          </a:p>
        </p:txBody>
      </p:sp>
      <p:grpSp>
        <p:nvGrpSpPr>
          <p:cNvPr id="4" name="Group 54"/>
          <p:cNvGrpSpPr>
            <a:grpSpLocks/>
          </p:cNvGrpSpPr>
          <p:nvPr/>
        </p:nvGrpSpPr>
        <p:grpSpPr bwMode="auto">
          <a:xfrm>
            <a:off x="6629400" y="3733800"/>
            <a:ext cx="1447800" cy="685800"/>
            <a:chOff x="7620000" y="685800"/>
            <a:chExt cx="1447800" cy="685800"/>
          </a:xfrm>
        </p:grpSpPr>
        <p:sp>
          <p:nvSpPr>
            <p:cNvPr id="49201" name="Rectangle 2"/>
            <p:cNvSpPr>
              <a:spLocks noChangeArrowheads="1"/>
            </p:cNvSpPr>
            <p:nvPr/>
          </p:nvSpPr>
          <p:spPr bwMode="auto">
            <a:xfrm>
              <a:off x="7620000" y="762000"/>
              <a:ext cx="1447800" cy="609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49202" name="Text Box 8"/>
            <p:cNvSpPr txBox="1">
              <a:spLocks noChangeArrowheads="1"/>
            </p:cNvSpPr>
            <p:nvPr/>
          </p:nvSpPr>
          <p:spPr bwMode="auto">
            <a:xfrm>
              <a:off x="8289925" y="685800"/>
              <a:ext cx="452438" cy="336550"/>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 x</a:t>
              </a:r>
              <a:r>
                <a:rPr lang="en-US" sz="1600" baseline="-25000">
                  <a:latin typeface="Comic Sans MS" pitchFamily="-65" charset="0"/>
                </a:rPr>
                <a:t>B</a:t>
              </a:r>
            </a:p>
          </p:txBody>
        </p:sp>
        <p:sp>
          <p:nvSpPr>
            <p:cNvPr id="49203" name="Line 9"/>
            <p:cNvSpPr>
              <a:spLocks noChangeShapeType="1"/>
            </p:cNvSpPr>
            <p:nvPr/>
          </p:nvSpPr>
          <p:spPr bwMode="auto">
            <a:xfrm>
              <a:off x="8247063" y="1066800"/>
              <a:ext cx="533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4" name="Text Box 10"/>
            <p:cNvSpPr txBox="1">
              <a:spLocks noChangeArrowheads="1"/>
            </p:cNvSpPr>
            <p:nvPr/>
          </p:nvSpPr>
          <p:spPr bwMode="auto">
            <a:xfrm>
              <a:off x="8213725" y="1035050"/>
              <a:ext cx="625475" cy="336550"/>
            </a:xfrm>
            <a:prstGeom prst="rect">
              <a:avLst/>
            </a:prstGeom>
            <a:noFill/>
            <a:ln w="9525">
              <a:noFill/>
              <a:miter lim="800000"/>
              <a:headEnd/>
              <a:tailEnd/>
            </a:ln>
          </p:spPr>
          <p:txBody>
            <a:bodyPr>
              <a:prstTxWarp prst="textNoShape">
                <a:avLst/>
              </a:prstTxWarp>
              <a:spAutoFit/>
            </a:bodyPr>
            <a:lstStyle/>
            <a:p>
              <a:pPr algn="ctr" eaLnBrk="1" hangingPunct="1"/>
              <a:r>
                <a:rPr lang="en-US" sz="1600">
                  <a:latin typeface="Comic Sans MS" pitchFamily="-65" charset="0"/>
                </a:rPr>
                <a:t>2-x</a:t>
              </a:r>
              <a:r>
                <a:rPr lang="en-US" sz="1600" baseline="-25000">
                  <a:latin typeface="Comic Sans MS" pitchFamily="-65" charset="0"/>
                </a:rPr>
                <a:t>B</a:t>
              </a:r>
            </a:p>
          </p:txBody>
        </p:sp>
        <p:sp>
          <p:nvSpPr>
            <p:cNvPr id="49205" name="Text Box 11"/>
            <p:cNvSpPr txBox="1">
              <a:spLocks noChangeArrowheads="1"/>
            </p:cNvSpPr>
            <p:nvPr/>
          </p:nvSpPr>
          <p:spPr bwMode="auto">
            <a:xfrm>
              <a:off x="7726363" y="820738"/>
              <a:ext cx="296862" cy="366712"/>
            </a:xfrm>
            <a:prstGeom prst="rect">
              <a:avLst/>
            </a:prstGeom>
            <a:noFill/>
            <a:ln w="9525">
              <a:noFill/>
              <a:miter lim="800000"/>
              <a:headEnd/>
              <a:tailEnd/>
            </a:ln>
          </p:spPr>
          <p:txBody>
            <a:bodyPr wrap="none">
              <a:prstTxWarp prst="textNoShape">
                <a:avLst/>
              </a:prstTxWarp>
              <a:spAutoFit/>
            </a:bodyPr>
            <a:lstStyle/>
            <a:p>
              <a:pPr algn="ctr" eaLnBrk="1" hangingPunct="1"/>
              <a:r>
                <a:rPr lang="en-US" b="1">
                  <a:latin typeface="Symbol" pitchFamily="-65" charset="2"/>
                </a:rPr>
                <a:t>x</a:t>
              </a:r>
            </a:p>
          </p:txBody>
        </p:sp>
        <p:sp>
          <p:nvSpPr>
            <p:cNvPr id="49206" name="Text Box 12"/>
            <p:cNvSpPr txBox="1">
              <a:spLocks noChangeArrowheads="1"/>
            </p:cNvSpPr>
            <p:nvPr/>
          </p:nvSpPr>
          <p:spPr bwMode="auto">
            <a:xfrm>
              <a:off x="7929563" y="877888"/>
              <a:ext cx="300037" cy="336550"/>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latin typeface="Times New Roman" pitchFamily="-65" charset="0"/>
                </a:rPr>
                <a:t>=</a:t>
              </a:r>
            </a:p>
          </p:txBody>
        </p:sp>
      </p:grpSp>
      <p:sp>
        <p:nvSpPr>
          <p:cNvPr id="49168" name="Text Box 14"/>
          <p:cNvSpPr txBox="1">
            <a:spLocks noChangeArrowheads="1"/>
          </p:cNvSpPr>
          <p:nvPr/>
        </p:nvSpPr>
        <p:spPr bwMode="auto">
          <a:xfrm>
            <a:off x="1314450" y="1143000"/>
            <a:ext cx="6200775" cy="681038"/>
          </a:xfrm>
          <a:prstGeom prst="rect">
            <a:avLst/>
          </a:prstGeom>
          <a:solidFill>
            <a:srgbClr val="FFFF99"/>
          </a:solidFill>
          <a:ln w="9525">
            <a:solidFill>
              <a:schemeClr val="tx1"/>
            </a:solidFill>
            <a:miter lim="800000"/>
            <a:headEnd/>
            <a:tailEnd/>
          </a:ln>
        </p:spPr>
        <p:txBody>
          <a:bodyPr>
            <a:prstTxWarp prst="textNoShape">
              <a:avLst/>
            </a:prstTxWarp>
            <a:spAutoFit/>
          </a:bodyPr>
          <a:lstStyle/>
          <a:p>
            <a:r>
              <a:rPr lang="en-US">
                <a:solidFill>
                  <a:srgbClr val="000000"/>
                </a:solidFill>
                <a:latin typeface="Comic Sans MS" pitchFamily="-65" charset="0"/>
              </a:rPr>
              <a:t>GPDs depend on 3 variables, e.g</a:t>
            </a:r>
            <a:r>
              <a:rPr lang="en-US">
                <a:solidFill>
                  <a:srgbClr val="FF0000"/>
                </a:solidFill>
                <a:latin typeface="Comic Sans MS" pitchFamily="-65" charset="0"/>
              </a:rPr>
              <a:t>. </a:t>
            </a:r>
            <a:r>
              <a:rPr lang="en-US" sz="2000" b="1" i="1">
                <a:solidFill>
                  <a:srgbClr val="FF0000"/>
                </a:solidFill>
                <a:latin typeface="Times New Roman" pitchFamily="-65" charset="0"/>
              </a:rPr>
              <a:t>E(x, </a:t>
            </a:r>
            <a:r>
              <a:rPr lang="en-US" sz="2000" b="1" i="1">
                <a:solidFill>
                  <a:srgbClr val="FF0000"/>
                </a:solidFill>
                <a:latin typeface="Symbol" pitchFamily="-65" charset="2"/>
              </a:rPr>
              <a:t>x</a:t>
            </a:r>
            <a:r>
              <a:rPr lang="en-US" sz="2000" b="1" i="1">
                <a:solidFill>
                  <a:srgbClr val="FF0000"/>
                </a:solidFill>
                <a:latin typeface="Times New Roman" pitchFamily="-65" charset="0"/>
              </a:rPr>
              <a:t>, t).</a:t>
            </a:r>
            <a:r>
              <a:rPr lang="en-US">
                <a:solidFill>
                  <a:srgbClr val="000000"/>
                </a:solidFill>
                <a:latin typeface="Comic Sans MS" pitchFamily="-65" charset="0"/>
              </a:rPr>
              <a:t> They probe </a:t>
            </a:r>
          </a:p>
          <a:p>
            <a:r>
              <a:rPr lang="en-US">
                <a:solidFill>
                  <a:srgbClr val="000000"/>
                </a:solidFill>
                <a:latin typeface="Comic Sans MS" pitchFamily="-65" charset="0"/>
              </a:rPr>
              <a:t>the quark structure at the amplitude level.</a:t>
            </a:r>
          </a:p>
        </p:txBody>
      </p:sp>
      <p:sp>
        <p:nvSpPr>
          <p:cNvPr id="49169" name="AutoShape 15"/>
          <p:cNvSpPr>
            <a:spLocks noChangeArrowheads="1"/>
          </p:cNvSpPr>
          <p:nvPr/>
        </p:nvSpPr>
        <p:spPr bwMode="auto">
          <a:xfrm>
            <a:off x="457200" y="1252538"/>
            <a:ext cx="6096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F0000"/>
              </a:gs>
            </a:gsLst>
            <a:lin ang="0" scaled="1"/>
          </a:gradFill>
          <a:ln w="12700">
            <a:solidFill>
              <a:srgbClr val="FF0000"/>
            </a:solidFill>
            <a:miter lim="800000"/>
            <a:headEnd type="none" w="sm" len="sm"/>
            <a:tailEnd type="none" w="sm" len="sm"/>
          </a:ln>
        </p:spPr>
        <p:txBody>
          <a:bodyPr wrap="none" anchor="ctr">
            <a:prstTxWarp prst="textNoShape">
              <a:avLst/>
            </a:prstTxWarp>
          </a:bodyPr>
          <a:lstStyle/>
          <a:p>
            <a:endParaRPr lang="en-US"/>
          </a:p>
        </p:txBody>
      </p:sp>
      <p:sp>
        <p:nvSpPr>
          <p:cNvPr id="82996" name="Text Box 52"/>
          <p:cNvSpPr txBox="1">
            <a:spLocks noChangeArrowheads="1"/>
          </p:cNvSpPr>
          <p:nvPr/>
        </p:nvSpPr>
        <p:spPr bwMode="auto">
          <a:xfrm>
            <a:off x="1803400" y="5862637"/>
            <a:ext cx="5816600" cy="461963"/>
          </a:xfrm>
          <a:prstGeom prst="rect">
            <a:avLst/>
          </a:prstGeom>
          <a:noFill/>
          <a:ln w="9525">
            <a:noFill/>
            <a:miter lim="800000"/>
            <a:headEnd/>
            <a:tailEnd/>
          </a:ln>
        </p:spPr>
        <p:txBody>
          <a:bodyPr wrap="none">
            <a:prstTxWarp prst="textNoShape">
              <a:avLst/>
            </a:prstTxWarp>
            <a:spAutoFit/>
          </a:bodyPr>
          <a:lstStyle/>
          <a:p>
            <a:pPr eaLnBrk="1" hangingPunct="1"/>
            <a:r>
              <a:rPr lang="en-US" sz="2400">
                <a:solidFill>
                  <a:srgbClr val="FFFF00"/>
                </a:solidFill>
                <a:latin typeface="Comic Sans MS" pitchFamily="-65" charset="0"/>
              </a:rPr>
              <a:t>What is the physical content of  GPDs?</a:t>
            </a:r>
          </a:p>
        </p:txBody>
      </p:sp>
      <p:grpSp>
        <p:nvGrpSpPr>
          <p:cNvPr id="5" name="Group 58"/>
          <p:cNvGrpSpPr>
            <a:grpSpLocks/>
          </p:cNvGrpSpPr>
          <p:nvPr/>
        </p:nvGrpSpPr>
        <p:grpSpPr bwMode="auto">
          <a:xfrm>
            <a:off x="1212850" y="2463800"/>
            <a:ext cx="4724400" cy="3001963"/>
            <a:chOff x="764" y="1075"/>
            <a:chExt cx="2976" cy="1891"/>
          </a:xfrm>
        </p:grpSpPr>
        <p:pic>
          <p:nvPicPr>
            <p:cNvPr id="49177" name="Picture 19"/>
            <p:cNvPicPr>
              <a:picLocks noChangeAspect="1" noChangeArrowheads="1"/>
            </p:cNvPicPr>
            <p:nvPr/>
          </p:nvPicPr>
          <p:blipFill>
            <a:blip r:embed="rId4"/>
            <a:srcRect/>
            <a:stretch>
              <a:fillRect/>
            </a:stretch>
          </p:blipFill>
          <p:spPr bwMode="auto">
            <a:xfrm>
              <a:off x="764" y="1075"/>
              <a:ext cx="2976" cy="1834"/>
            </a:xfrm>
            <a:prstGeom prst="rect">
              <a:avLst/>
            </a:prstGeom>
            <a:noFill/>
            <a:ln w="9525">
              <a:noFill/>
              <a:miter lim="800000"/>
              <a:headEnd/>
              <a:tailEnd/>
            </a:ln>
          </p:spPr>
        </p:pic>
        <p:sp>
          <p:nvSpPr>
            <p:cNvPr id="49178" name="Freeform 20"/>
            <p:cNvSpPr>
              <a:spLocks/>
            </p:cNvSpPr>
            <p:nvPr/>
          </p:nvSpPr>
          <p:spPr bwMode="auto">
            <a:xfrm>
              <a:off x="1333" y="2753"/>
              <a:ext cx="1835" cy="165"/>
            </a:xfrm>
            <a:custGeom>
              <a:avLst/>
              <a:gdLst>
                <a:gd name="T0" fmla="*/ 0 w 1195"/>
                <a:gd name="T1" fmla="*/ 37 h 165"/>
                <a:gd name="T2" fmla="*/ 563830 w 1195"/>
                <a:gd name="T3" fmla="*/ 66 h 165"/>
                <a:gd name="T4" fmla="*/ 1169978 w 1195"/>
                <a:gd name="T5" fmla="*/ 92 h 165"/>
                <a:gd name="T6" fmla="*/ 1826914 w 1195"/>
                <a:gd name="T7" fmla="*/ 114 h 165"/>
                <a:gd name="T8" fmla="*/ 2570592 w 1195"/>
                <a:gd name="T9" fmla="*/ 133 h 165"/>
                <a:gd name="T10" fmla="*/ 2830283 w 1195"/>
                <a:gd name="T11" fmla="*/ 137 h 165"/>
                <a:gd name="T12" fmla="*/ 3669896 w 1195"/>
                <a:gd name="T13" fmla="*/ 150 h 165"/>
                <a:gd name="T14" fmla="*/ 4892951 w 1195"/>
                <a:gd name="T15" fmla="*/ 160 h 165"/>
                <a:gd name="T16" fmla="*/ 6172430 w 1195"/>
                <a:gd name="T17" fmla="*/ 165 h 165"/>
                <a:gd name="T18" fmla="*/ 7438789 w 1195"/>
                <a:gd name="T19" fmla="*/ 163 h 165"/>
                <a:gd name="T20" fmla="*/ 8682721 w 1195"/>
                <a:gd name="T21" fmla="*/ 152 h 165"/>
                <a:gd name="T22" fmla="*/ 9949299 w 1195"/>
                <a:gd name="T23" fmla="*/ 135 h 165"/>
                <a:gd name="T24" fmla="*/ 10597573 w 1195"/>
                <a:gd name="T25" fmla="*/ 123 h 165"/>
                <a:gd name="T26" fmla="*/ 11789837 w 1195"/>
                <a:gd name="T27" fmla="*/ 100 h 165"/>
                <a:gd name="T28" fmla="*/ 12690472 w 1195"/>
                <a:gd name="T29" fmla="*/ 80 h 165"/>
                <a:gd name="T30" fmla="*/ 13729330 w 1195"/>
                <a:gd name="T31" fmla="*/ 51 h 165"/>
                <a:gd name="T32" fmla="*/ 14383989 w 1195"/>
                <a:gd name="T33" fmla="*/ 29 h 165"/>
                <a:gd name="T34" fmla="*/ 14971010 w 1195"/>
                <a:gd name="T35" fmla="*/ 10 h 165"/>
                <a:gd name="T36" fmla="*/ 14634567 w 1195"/>
                <a:gd name="T37" fmla="*/ 9 h 165"/>
                <a:gd name="T38" fmla="*/ 14011364 w 1195"/>
                <a:gd name="T39" fmla="*/ 30 h 165"/>
                <a:gd name="T40" fmla="*/ 12979506 w 1195"/>
                <a:gd name="T41" fmla="*/ 60 h 165"/>
                <a:gd name="T42" fmla="*/ 12289353 w 1195"/>
                <a:gd name="T43" fmla="*/ 79 h 165"/>
                <a:gd name="T44" fmla="*/ 11152078 w 1195"/>
                <a:gd name="T45" fmla="*/ 102 h 165"/>
                <a:gd name="T46" fmla="*/ 9919224 w 1195"/>
                <a:gd name="T47" fmla="*/ 124 h 165"/>
                <a:gd name="T48" fmla="*/ 9949299 w 1195"/>
                <a:gd name="T49" fmla="*/ 124 h 165"/>
                <a:gd name="T50" fmla="*/ 8682721 w 1195"/>
                <a:gd name="T51" fmla="*/ 142 h 165"/>
                <a:gd name="T52" fmla="*/ 7431093 w 1195"/>
                <a:gd name="T53" fmla="*/ 152 h 165"/>
                <a:gd name="T54" fmla="*/ 6172430 w 1195"/>
                <a:gd name="T55" fmla="*/ 154 h 165"/>
                <a:gd name="T56" fmla="*/ 4892951 w 1195"/>
                <a:gd name="T57" fmla="*/ 150 h 165"/>
                <a:gd name="T58" fmla="*/ 3669896 w 1195"/>
                <a:gd name="T59" fmla="*/ 139 h 165"/>
                <a:gd name="T60" fmla="*/ 2830283 w 1195"/>
                <a:gd name="T61" fmla="*/ 127 h 165"/>
                <a:gd name="T62" fmla="*/ 2874611 w 1195"/>
                <a:gd name="T63" fmla="*/ 128 h 165"/>
                <a:gd name="T64" fmla="*/ 2224984 w 1195"/>
                <a:gd name="T65" fmla="*/ 114 h 165"/>
                <a:gd name="T66" fmla="*/ 1539723 w 1195"/>
                <a:gd name="T67" fmla="*/ 94 h 165"/>
                <a:gd name="T68" fmla="*/ 912317 w 1195"/>
                <a:gd name="T69" fmla="*/ 69 h 165"/>
                <a:gd name="T70" fmla="*/ 588912 w 1195"/>
                <a:gd name="T71" fmla="*/ 61 h 165"/>
                <a:gd name="T72" fmla="*/ 71868 w 1195"/>
                <a:gd name="T73" fmla="*/ 29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5"/>
                <a:gd name="T112" fmla="*/ 0 h 165"/>
                <a:gd name="T113" fmla="*/ 1195 w 1195"/>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5" h="165">
                  <a:moveTo>
                    <a:pt x="6" y="29"/>
                  </a:moveTo>
                  <a:lnTo>
                    <a:pt x="0" y="37"/>
                  </a:lnTo>
                  <a:lnTo>
                    <a:pt x="43" y="65"/>
                  </a:lnTo>
                  <a:lnTo>
                    <a:pt x="45" y="66"/>
                  </a:lnTo>
                  <a:lnTo>
                    <a:pt x="68" y="79"/>
                  </a:lnTo>
                  <a:lnTo>
                    <a:pt x="93" y="92"/>
                  </a:lnTo>
                  <a:lnTo>
                    <a:pt x="118" y="104"/>
                  </a:lnTo>
                  <a:lnTo>
                    <a:pt x="146" y="114"/>
                  </a:lnTo>
                  <a:lnTo>
                    <a:pt x="174" y="124"/>
                  </a:lnTo>
                  <a:lnTo>
                    <a:pt x="205" y="133"/>
                  </a:lnTo>
                  <a:lnTo>
                    <a:pt x="225" y="137"/>
                  </a:lnTo>
                  <a:lnTo>
                    <a:pt x="226" y="137"/>
                  </a:lnTo>
                  <a:lnTo>
                    <a:pt x="248" y="142"/>
                  </a:lnTo>
                  <a:lnTo>
                    <a:pt x="293" y="150"/>
                  </a:lnTo>
                  <a:lnTo>
                    <a:pt x="342" y="156"/>
                  </a:lnTo>
                  <a:lnTo>
                    <a:pt x="391" y="160"/>
                  </a:lnTo>
                  <a:lnTo>
                    <a:pt x="442" y="164"/>
                  </a:lnTo>
                  <a:lnTo>
                    <a:pt x="493" y="165"/>
                  </a:lnTo>
                  <a:lnTo>
                    <a:pt x="544" y="165"/>
                  </a:lnTo>
                  <a:lnTo>
                    <a:pt x="594" y="163"/>
                  </a:lnTo>
                  <a:lnTo>
                    <a:pt x="642" y="160"/>
                  </a:lnTo>
                  <a:lnTo>
                    <a:pt x="693" y="152"/>
                  </a:lnTo>
                  <a:lnTo>
                    <a:pt x="743" y="144"/>
                  </a:lnTo>
                  <a:lnTo>
                    <a:pt x="794" y="135"/>
                  </a:lnTo>
                  <a:lnTo>
                    <a:pt x="796" y="134"/>
                  </a:lnTo>
                  <a:lnTo>
                    <a:pt x="846" y="123"/>
                  </a:lnTo>
                  <a:lnTo>
                    <a:pt x="895" y="112"/>
                  </a:lnTo>
                  <a:lnTo>
                    <a:pt x="941" y="100"/>
                  </a:lnTo>
                  <a:lnTo>
                    <a:pt x="984" y="89"/>
                  </a:lnTo>
                  <a:lnTo>
                    <a:pt x="1013" y="80"/>
                  </a:lnTo>
                  <a:lnTo>
                    <a:pt x="1041" y="70"/>
                  </a:lnTo>
                  <a:lnTo>
                    <a:pt x="1096" y="51"/>
                  </a:lnTo>
                  <a:lnTo>
                    <a:pt x="1123" y="40"/>
                  </a:lnTo>
                  <a:lnTo>
                    <a:pt x="1148" y="29"/>
                  </a:lnTo>
                  <a:lnTo>
                    <a:pt x="1173" y="19"/>
                  </a:lnTo>
                  <a:lnTo>
                    <a:pt x="1195" y="10"/>
                  </a:lnTo>
                  <a:lnTo>
                    <a:pt x="1191" y="0"/>
                  </a:lnTo>
                  <a:lnTo>
                    <a:pt x="1168" y="9"/>
                  </a:lnTo>
                  <a:lnTo>
                    <a:pt x="1144" y="20"/>
                  </a:lnTo>
                  <a:lnTo>
                    <a:pt x="1118" y="30"/>
                  </a:lnTo>
                  <a:lnTo>
                    <a:pt x="1092" y="41"/>
                  </a:lnTo>
                  <a:lnTo>
                    <a:pt x="1036" y="60"/>
                  </a:lnTo>
                  <a:lnTo>
                    <a:pt x="1008" y="70"/>
                  </a:lnTo>
                  <a:lnTo>
                    <a:pt x="981" y="79"/>
                  </a:lnTo>
                  <a:lnTo>
                    <a:pt x="937" y="91"/>
                  </a:lnTo>
                  <a:lnTo>
                    <a:pt x="890" y="102"/>
                  </a:lnTo>
                  <a:lnTo>
                    <a:pt x="841" y="114"/>
                  </a:lnTo>
                  <a:lnTo>
                    <a:pt x="792" y="124"/>
                  </a:lnTo>
                  <a:lnTo>
                    <a:pt x="794" y="129"/>
                  </a:lnTo>
                  <a:lnTo>
                    <a:pt x="794" y="124"/>
                  </a:lnTo>
                  <a:lnTo>
                    <a:pt x="743" y="134"/>
                  </a:lnTo>
                  <a:lnTo>
                    <a:pt x="693" y="142"/>
                  </a:lnTo>
                  <a:lnTo>
                    <a:pt x="642" y="149"/>
                  </a:lnTo>
                  <a:lnTo>
                    <a:pt x="593" y="152"/>
                  </a:lnTo>
                  <a:lnTo>
                    <a:pt x="544" y="154"/>
                  </a:lnTo>
                  <a:lnTo>
                    <a:pt x="493" y="154"/>
                  </a:lnTo>
                  <a:lnTo>
                    <a:pt x="442" y="153"/>
                  </a:lnTo>
                  <a:lnTo>
                    <a:pt x="391" y="150"/>
                  </a:lnTo>
                  <a:lnTo>
                    <a:pt x="342" y="145"/>
                  </a:lnTo>
                  <a:lnTo>
                    <a:pt x="293" y="139"/>
                  </a:lnTo>
                  <a:lnTo>
                    <a:pt x="248" y="131"/>
                  </a:lnTo>
                  <a:lnTo>
                    <a:pt x="226" y="127"/>
                  </a:lnTo>
                  <a:lnTo>
                    <a:pt x="226" y="132"/>
                  </a:lnTo>
                  <a:lnTo>
                    <a:pt x="229" y="128"/>
                  </a:lnTo>
                  <a:lnTo>
                    <a:pt x="207" y="123"/>
                  </a:lnTo>
                  <a:lnTo>
                    <a:pt x="178" y="114"/>
                  </a:lnTo>
                  <a:lnTo>
                    <a:pt x="150" y="105"/>
                  </a:lnTo>
                  <a:lnTo>
                    <a:pt x="123" y="94"/>
                  </a:lnTo>
                  <a:lnTo>
                    <a:pt x="97" y="83"/>
                  </a:lnTo>
                  <a:lnTo>
                    <a:pt x="73" y="69"/>
                  </a:lnTo>
                  <a:lnTo>
                    <a:pt x="49" y="56"/>
                  </a:lnTo>
                  <a:lnTo>
                    <a:pt x="47" y="61"/>
                  </a:lnTo>
                  <a:lnTo>
                    <a:pt x="51" y="57"/>
                  </a:lnTo>
                  <a:lnTo>
                    <a:pt x="6" y="29"/>
                  </a:lnTo>
                  <a:close/>
                </a:path>
              </a:pathLst>
            </a:custGeom>
            <a:solidFill>
              <a:srgbClr val="000000"/>
            </a:solidFill>
            <a:ln w="9525">
              <a:noFill/>
              <a:round/>
              <a:headEnd/>
              <a:tailEnd/>
            </a:ln>
          </p:spPr>
          <p:txBody>
            <a:bodyPr>
              <a:prstTxWarp prst="textNoShape">
                <a:avLst/>
              </a:prstTxWarp>
            </a:bodyPr>
            <a:lstStyle/>
            <a:p>
              <a:endParaRPr lang="en-US"/>
            </a:p>
          </p:txBody>
        </p:sp>
        <p:sp>
          <p:nvSpPr>
            <p:cNvPr id="49179" name="Freeform 21"/>
            <p:cNvSpPr>
              <a:spLocks/>
            </p:cNvSpPr>
            <p:nvPr/>
          </p:nvSpPr>
          <p:spPr bwMode="auto">
            <a:xfrm>
              <a:off x="1278" y="2747"/>
              <a:ext cx="118" cy="67"/>
            </a:xfrm>
            <a:custGeom>
              <a:avLst/>
              <a:gdLst>
                <a:gd name="T0" fmla="*/ 921290 w 77"/>
                <a:gd name="T1" fmla="*/ 11 h 67"/>
                <a:gd name="T2" fmla="*/ 0 w 77"/>
                <a:gd name="T3" fmla="*/ 0 h 67"/>
                <a:gd name="T4" fmla="*/ 444563 w 77"/>
                <a:gd name="T5" fmla="*/ 67 h 67"/>
                <a:gd name="T6" fmla="*/ 921290 w 77"/>
                <a:gd name="T7" fmla="*/ 11 h 67"/>
                <a:gd name="T8" fmla="*/ 0 60000 65536"/>
                <a:gd name="T9" fmla="*/ 0 60000 65536"/>
                <a:gd name="T10" fmla="*/ 0 60000 65536"/>
                <a:gd name="T11" fmla="*/ 0 60000 65536"/>
                <a:gd name="T12" fmla="*/ 0 w 77"/>
                <a:gd name="T13" fmla="*/ 0 h 67"/>
                <a:gd name="T14" fmla="*/ 77 w 77"/>
                <a:gd name="T15" fmla="*/ 67 h 67"/>
              </a:gdLst>
              <a:ahLst/>
              <a:cxnLst>
                <a:cxn ang="T8">
                  <a:pos x="T0" y="T1"/>
                </a:cxn>
                <a:cxn ang="T9">
                  <a:pos x="T2" y="T3"/>
                </a:cxn>
                <a:cxn ang="T10">
                  <a:pos x="T4" y="T5"/>
                </a:cxn>
                <a:cxn ang="T11">
                  <a:pos x="T6" y="T7"/>
                </a:cxn>
              </a:cxnLst>
              <a:rect l="T12" t="T13" r="T14" b="T15"/>
              <a:pathLst>
                <a:path w="77" h="67">
                  <a:moveTo>
                    <a:pt x="77" y="11"/>
                  </a:moveTo>
                  <a:lnTo>
                    <a:pt x="0" y="0"/>
                  </a:lnTo>
                  <a:lnTo>
                    <a:pt x="37" y="67"/>
                  </a:lnTo>
                  <a:lnTo>
                    <a:pt x="77" y="11"/>
                  </a:lnTo>
                  <a:close/>
                </a:path>
              </a:pathLst>
            </a:custGeom>
            <a:solidFill>
              <a:srgbClr val="000000"/>
            </a:solidFill>
            <a:ln w="9525">
              <a:noFill/>
              <a:round/>
              <a:headEnd/>
              <a:tailEnd/>
            </a:ln>
          </p:spPr>
          <p:txBody>
            <a:bodyPr>
              <a:prstTxWarp prst="textNoShape">
                <a:avLst/>
              </a:prstTxWarp>
            </a:bodyPr>
            <a:lstStyle/>
            <a:p>
              <a:endParaRPr lang="en-US"/>
            </a:p>
          </p:txBody>
        </p:sp>
        <p:sp>
          <p:nvSpPr>
            <p:cNvPr id="49180" name="Freeform 22"/>
            <p:cNvSpPr>
              <a:spLocks/>
            </p:cNvSpPr>
            <p:nvPr/>
          </p:nvSpPr>
          <p:spPr bwMode="auto">
            <a:xfrm>
              <a:off x="3157" y="2712"/>
              <a:ext cx="120" cy="62"/>
            </a:xfrm>
            <a:custGeom>
              <a:avLst/>
              <a:gdLst>
                <a:gd name="T0" fmla="*/ 360083 w 78"/>
                <a:gd name="T1" fmla="*/ 62 h 62"/>
                <a:gd name="T2" fmla="*/ 1021046 w 78"/>
                <a:gd name="T3" fmla="*/ 4 h 62"/>
                <a:gd name="T4" fmla="*/ 0 w 78"/>
                <a:gd name="T5" fmla="*/ 0 h 62"/>
                <a:gd name="T6" fmla="*/ 360083 w 78"/>
                <a:gd name="T7" fmla="*/ 62 h 62"/>
                <a:gd name="T8" fmla="*/ 0 60000 65536"/>
                <a:gd name="T9" fmla="*/ 0 60000 65536"/>
                <a:gd name="T10" fmla="*/ 0 60000 65536"/>
                <a:gd name="T11" fmla="*/ 0 60000 65536"/>
                <a:gd name="T12" fmla="*/ 0 w 78"/>
                <a:gd name="T13" fmla="*/ 0 h 62"/>
                <a:gd name="T14" fmla="*/ 78 w 78"/>
                <a:gd name="T15" fmla="*/ 62 h 62"/>
              </a:gdLst>
              <a:ahLst/>
              <a:cxnLst>
                <a:cxn ang="T8">
                  <a:pos x="T0" y="T1"/>
                </a:cxn>
                <a:cxn ang="T9">
                  <a:pos x="T2" y="T3"/>
                </a:cxn>
                <a:cxn ang="T10">
                  <a:pos x="T4" y="T5"/>
                </a:cxn>
                <a:cxn ang="T11">
                  <a:pos x="T6" y="T7"/>
                </a:cxn>
              </a:cxnLst>
              <a:rect l="T12" t="T13" r="T14" b="T15"/>
              <a:pathLst>
                <a:path w="78" h="62">
                  <a:moveTo>
                    <a:pt x="27" y="62"/>
                  </a:moveTo>
                  <a:lnTo>
                    <a:pt x="78" y="4"/>
                  </a:lnTo>
                  <a:lnTo>
                    <a:pt x="0" y="0"/>
                  </a:lnTo>
                  <a:lnTo>
                    <a:pt x="27" y="62"/>
                  </a:lnTo>
                  <a:close/>
                </a:path>
              </a:pathLst>
            </a:custGeom>
            <a:solidFill>
              <a:srgbClr val="000000"/>
            </a:solidFill>
            <a:ln w="9525">
              <a:noFill/>
              <a:round/>
              <a:headEnd/>
              <a:tailEnd/>
            </a:ln>
          </p:spPr>
          <p:txBody>
            <a:bodyPr>
              <a:prstTxWarp prst="textNoShape">
                <a:avLst/>
              </a:prstTxWarp>
            </a:bodyPr>
            <a:lstStyle/>
            <a:p>
              <a:endParaRPr lang="en-US"/>
            </a:p>
          </p:txBody>
        </p:sp>
        <p:sp>
          <p:nvSpPr>
            <p:cNvPr id="49181" name="Rectangle 23"/>
            <p:cNvSpPr>
              <a:spLocks noChangeArrowheads="1"/>
            </p:cNvSpPr>
            <p:nvPr/>
          </p:nvSpPr>
          <p:spPr bwMode="auto">
            <a:xfrm>
              <a:off x="2055" y="2709"/>
              <a:ext cx="238" cy="257"/>
            </a:xfrm>
            <a:prstGeom prst="rect">
              <a:avLst/>
            </a:prstGeom>
            <a:noFill/>
            <a:ln w="9525">
              <a:noFill/>
              <a:miter lim="800000"/>
              <a:headEnd/>
              <a:tailEnd/>
            </a:ln>
          </p:spPr>
          <p:txBody>
            <a:bodyPr>
              <a:prstTxWarp prst="textNoShape">
                <a:avLst/>
              </a:prstTxWarp>
            </a:bodyPr>
            <a:lstStyle/>
            <a:p>
              <a:endParaRPr lang="en-US"/>
            </a:p>
          </p:txBody>
        </p:sp>
        <p:sp>
          <p:nvSpPr>
            <p:cNvPr id="49182" name="Rectangle 24"/>
            <p:cNvSpPr>
              <a:spLocks noChangeArrowheads="1"/>
            </p:cNvSpPr>
            <p:nvPr/>
          </p:nvSpPr>
          <p:spPr bwMode="auto">
            <a:xfrm>
              <a:off x="2192" y="2746"/>
              <a:ext cx="73" cy="203"/>
            </a:xfrm>
            <a:prstGeom prst="rect">
              <a:avLst/>
            </a:prstGeom>
            <a:noFill/>
            <a:ln w="9525">
              <a:noFill/>
              <a:miter lim="800000"/>
              <a:headEnd/>
              <a:tailEnd/>
            </a:ln>
          </p:spPr>
          <p:txBody>
            <a:bodyPr>
              <a:prstTxWarp prst="textNoShape">
                <a:avLst/>
              </a:prstTxWarp>
            </a:bodyPr>
            <a:lstStyle/>
            <a:p>
              <a:endParaRPr lang="en-US"/>
            </a:p>
          </p:txBody>
        </p:sp>
        <p:sp>
          <p:nvSpPr>
            <p:cNvPr id="49183" name="Rectangle 25"/>
            <p:cNvSpPr>
              <a:spLocks noChangeArrowheads="1"/>
            </p:cNvSpPr>
            <p:nvPr/>
          </p:nvSpPr>
          <p:spPr bwMode="auto">
            <a:xfrm>
              <a:off x="2192" y="2678"/>
              <a:ext cx="53" cy="23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400">
                  <a:solidFill>
                    <a:srgbClr val="000000"/>
                  </a:solidFill>
                  <a:latin typeface="Times New Roman" pitchFamily="-65" charset="0"/>
                </a:rPr>
                <a:t>t</a:t>
              </a:r>
              <a:endParaRPr lang="en-US" sz="2400">
                <a:solidFill>
                  <a:srgbClr val="000000"/>
                </a:solidFill>
                <a:latin typeface="Tahoma" pitchFamily="-65" charset="0"/>
              </a:endParaRPr>
            </a:p>
          </p:txBody>
        </p:sp>
        <p:sp>
          <p:nvSpPr>
            <p:cNvPr id="49184" name="Rectangle 26"/>
            <p:cNvSpPr>
              <a:spLocks noChangeArrowheads="1"/>
            </p:cNvSpPr>
            <p:nvPr/>
          </p:nvSpPr>
          <p:spPr bwMode="auto">
            <a:xfrm>
              <a:off x="3365" y="1231"/>
              <a:ext cx="231" cy="314"/>
            </a:xfrm>
            <a:prstGeom prst="rect">
              <a:avLst/>
            </a:prstGeom>
            <a:solidFill>
              <a:srgbClr val="FFFFFF"/>
            </a:solidFill>
            <a:ln w="28575">
              <a:solidFill>
                <a:srgbClr val="FFFFFF"/>
              </a:solidFill>
              <a:miter lim="800000"/>
              <a:headEnd/>
              <a:tailEnd/>
            </a:ln>
          </p:spPr>
          <p:txBody>
            <a:bodyPr>
              <a:prstTxWarp prst="textNoShape">
                <a:avLst/>
              </a:prstTxWarp>
            </a:bodyPr>
            <a:lstStyle/>
            <a:p>
              <a:endParaRPr lang="en-US"/>
            </a:p>
          </p:txBody>
        </p:sp>
        <p:sp>
          <p:nvSpPr>
            <p:cNvPr id="49185" name="Freeform 28"/>
            <p:cNvSpPr>
              <a:spLocks/>
            </p:cNvSpPr>
            <p:nvPr/>
          </p:nvSpPr>
          <p:spPr bwMode="auto">
            <a:xfrm>
              <a:off x="2558" y="1699"/>
              <a:ext cx="152" cy="210"/>
            </a:xfrm>
            <a:custGeom>
              <a:avLst/>
              <a:gdLst>
                <a:gd name="T0" fmla="*/ 0 w 152"/>
                <a:gd name="T1" fmla="*/ 73 h 210"/>
                <a:gd name="T2" fmla="*/ 72 w 152"/>
                <a:gd name="T3" fmla="*/ 44 h 210"/>
                <a:gd name="T4" fmla="*/ 101 w 152"/>
                <a:gd name="T5" fmla="*/ 15 h 210"/>
                <a:gd name="T6" fmla="*/ 109 w 152"/>
                <a:gd name="T7" fmla="*/ 44 h 210"/>
                <a:gd name="T8" fmla="*/ 152 w 152"/>
                <a:gd name="T9" fmla="*/ 131 h 210"/>
                <a:gd name="T10" fmla="*/ 29 w 152"/>
                <a:gd name="T11" fmla="*/ 182 h 210"/>
                <a:gd name="T12" fmla="*/ 0 w 152"/>
                <a:gd name="T13" fmla="*/ 73 h 210"/>
                <a:gd name="T14" fmla="*/ 0 60000 65536"/>
                <a:gd name="T15" fmla="*/ 0 60000 65536"/>
                <a:gd name="T16" fmla="*/ 0 60000 65536"/>
                <a:gd name="T17" fmla="*/ 0 60000 65536"/>
                <a:gd name="T18" fmla="*/ 0 60000 65536"/>
                <a:gd name="T19" fmla="*/ 0 60000 65536"/>
                <a:gd name="T20" fmla="*/ 0 60000 65536"/>
                <a:gd name="T21" fmla="*/ 0 w 152"/>
                <a:gd name="T22" fmla="*/ 0 h 210"/>
                <a:gd name="T23" fmla="*/ 152 w 15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210">
                  <a:moveTo>
                    <a:pt x="0" y="73"/>
                  </a:moveTo>
                  <a:cubicBezTo>
                    <a:pt x="24" y="56"/>
                    <a:pt x="43" y="51"/>
                    <a:pt x="72" y="44"/>
                  </a:cubicBezTo>
                  <a:cubicBezTo>
                    <a:pt x="73" y="41"/>
                    <a:pt x="81" y="0"/>
                    <a:pt x="101" y="15"/>
                  </a:cubicBezTo>
                  <a:cubicBezTo>
                    <a:pt x="109" y="21"/>
                    <a:pt x="106" y="34"/>
                    <a:pt x="109" y="44"/>
                  </a:cubicBezTo>
                  <a:cubicBezTo>
                    <a:pt x="122" y="86"/>
                    <a:pt x="123" y="102"/>
                    <a:pt x="152" y="131"/>
                  </a:cubicBezTo>
                  <a:cubicBezTo>
                    <a:pt x="127" y="210"/>
                    <a:pt x="116" y="190"/>
                    <a:pt x="29" y="182"/>
                  </a:cubicBezTo>
                  <a:cubicBezTo>
                    <a:pt x="15" y="145"/>
                    <a:pt x="6" y="112"/>
                    <a:pt x="0" y="73"/>
                  </a:cubicBezTo>
                  <a:close/>
                </a:path>
              </a:pathLst>
            </a:cu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49186" name="Freeform 29"/>
            <p:cNvSpPr>
              <a:spLocks/>
            </p:cNvSpPr>
            <p:nvPr/>
          </p:nvSpPr>
          <p:spPr bwMode="auto">
            <a:xfrm>
              <a:off x="1820" y="1632"/>
              <a:ext cx="916" cy="288"/>
            </a:xfrm>
            <a:custGeom>
              <a:avLst/>
              <a:gdLst>
                <a:gd name="T0" fmla="*/ 26 w 954"/>
                <a:gd name="T1" fmla="*/ 4268 h 222"/>
                <a:gd name="T2" fmla="*/ 8 w 954"/>
                <a:gd name="T3" fmla="*/ 31219 h 222"/>
                <a:gd name="T4" fmla="*/ 26 w 954"/>
                <a:gd name="T5" fmla="*/ 62072 h 222"/>
                <a:gd name="T6" fmla="*/ 182 w 954"/>
                <a:gd name="T7" fmla="*/ 66930 h 222"/>
                <a:gd name="T8" fmla="*/ 239 w 954"/>
                <a:gd name="T9" fmla="*/ 60096 h 222"/>
                <a:gd name="T10" fmla="*/ 305 w 954"/>
                <a:gd name="T11" fmla="*/ 58040 h 222"/>
                <a:gd name="T12" fmla="*/ 365 w 954"/>
                <a:gd name="T13" fmla="*/ 66930 h 222"/>
                <a:gd name="T14" fmla="*/ 387 w 954"/>
                <a:gd name="T15" fmla="*/ 64796 h 222"/>
                <a:gd name="T16" fmla="*/ 384 w 954"/>
                <a:gd name="T17" fmla="*/ 55805 h 222"/>
                <a:gd name="T18" fmla="*/ 375 w 954"/>
                <a:gd name="T19" fmla="*/ 28831 h 222"/>
                <a:gd name="T20" fmla="*/ 369 w 954"/>
                <a:gd name="T21" fmla="*/ 13383 h 222"/>
                <a:gd name="T22" fmla="*/ 333 w 954"/>
                <a:gd name="T23" fmla="*/ 2198 h 222"/>
                <a:gd name="T24" fmla="*/ 194 w 954"/>
                <a:gd name="T25" fmla="*/ 11022 h 222"/>
                <a:gd name="T26" fmla="*/ 110 w 954"/>
                <a:gd name="T27" fmla="*/ 0 h 222"/>
                <a:gd name="T28" fmla="*/ 81 w 954"/>
                <a:gd name="T29" fmla="*/ 2198 h 222"/>
                <a:gd name="T30" fmla="*/ 26 w 954"/>
                <a:gd name="T31" fmla="*/ 4268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4"/>
                <a:gd name="T49" fmla="*/ 0 h 222"/>
                <a:gd name="T50" fmla="*/ 954 w 954"/>
                <a:gd name="T51" fmla="*/ 222 h 2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4" h="222">
                  <a:moveTo>
                    <a:pt x="59" y="14"/>
                  </a:moveTo>
                  <a:cubicBezTo>
                    <a:pt x="42" y="68"/>
                    <a:pt x="38" y="58"/>
                    <a:pt x="8" y="102"/>
                  </a:cubicBezTo>
                  <a:cubicBezTo>
                    <a:pt x="15" y="177"/>
                    <a:pt x="0" y="184"/>
                    <a:pt x="59" y="203"/>
                  </a:cubicBezTo>
                  <a:cubicBezTo>
                    <a:pt x="181" y="188"/>
                    <a:pt x="324" y="214"/>
                    <a:pt x="445" y="218"/>
                  </a:cubicBezTo>
                  <a:cubicBezTo>
                    <a:pt x="489" y="203"/>
                    <a:pt x="537" y="202"/>
                    <a:pt x="583" y="196"/>
                  </a:cubicBezTo>
                  <a:cubicBezTo>
                    <a:pt x="678" y="202"/>
                    <a:pt x="675" y="205"/>
                    <a:pt x="743" y="189"/>
                  </a:cubicBezTo>
                  <a:cubicBezTo>
                    <a:pt x="800" y="195"/>
                    <a:pt x="841" y="207"/>
                    <a:pt x="895" y="218"/>
                  </a:cubicBezTo>
                  <a:cubicBezTo>
                    <a:pt x="912" y="216"/>
                    <a:pt x="933" y="222"/>
                    <a:pt x="946" y="211"/>
                  </a:cubicBezTo>
                  <a:cubicBezTo>
                    <a:pt x="954" y="205"/>
                    <a:pt x="942" y="192"/>
                    <a:pt x="939" y="182"/>
                  </a:cubicBezTo>
                  <a:cubicBezTo>
                    <a:pt x="931" y="153"/>
                    <a:pt x="925" y="123"/>
                    <a:pt x="917" y="94"/>
                  </a:cubicBezTo>
                  <a:cubicBezTo>
                    <a:pt x="913" y="77"/>
                    <a:pt x="915" y="55"/>
                    <a:pt x="903" y="43"/>
                  </a:cubicBezTo>
                  <a:cubicBezTo>
                    <a:pt x="896" y="36"/>
                    <a:pt x="829" y="11"/>
                    <a:pt x="815" y="7"/>
                  </a:cubicBezTo>
                  <a:cubicBezTo>
                    <a:pt x="684" y="20"/>
                    <a:pt x="625" y="31"/>
                    <a:pt x="474" y="36"/>
                  </a:cubicBezTo>
                  <a:cubicBezTo>
                    <a:pt x="422" y="52"/>
                    <a:pt x="327" y="11"/>
                    <a:pt x="270" y="0"/>
                  </a:cubicBezTo>
                  <a:cubicBezTo>
                    <a:pt x="246" y="2"/>
                    <a:pt x="221" y="2"/>
                    <a:pt x="197" y="7"/>
                  </a:cubicBezTo>
                  <a:cubicBezTo>
                    <a:pt x="164" y="13"/>
                    <a:pt x="59" y="75"/>
                    <a:pt x="59" y="14"/>
                  </a:cubicBezTo>
                  <a:close/>
                </a:path>
              </a:pathLst>
            </a:custGeom>
            <a:solidFill>
              <a:schemeClr val="tx1"/>
            </a:solidFill>
            <a:ln w="9525">
              <a:noFill/>
              <a:miter lim="800000"/>
              <a:headEnd/>
              <a:tailEnd/>
            </a:ln>
          </p:spPr>
          <p:txBody>
            <a:bodyPr wrap="none" anchor="ctr">
              <a:prstTxWarp prst="textNoShape">
                <a:avLst/>
              </a:prstTxWarp>
            </a:bodyPr>
            <a:lstStyle/>
            <a:p>
              <a:endParaRPr lang="en-US"/>
            </a:p>
          </p:txBody>
        </p:sp>
        <p:sp>
          <p:nvSpPr>
            <p:cNvPr id="49187" name="Text Box 30"/>
            <p:cNvSpPr txBox="1">
              <a:spLocks noChangeArrowheads="1"/>
            </p:cNvSpPr>
            <p:nvPr/>
          </p:nvSpPr>
          <p:spPr bwMode="auto">
            <a:xfrm>
              <a:off x="1776" y="1689"/>
              <a:ext cx="341" cy="231"/>
            </a:xfrm>
            <a:prstGeom prst="rect">
              <a:avLst/>
            </a:prstGeom>
            <a:solidFill>
              <a:schemeClr val="tx1"/>
            </a:solidFill>
            <a:ln w="9525">
              <a:noFill/>
              <a:miter lim="800000"/>
              <a:headEnd/>
              <a:tailEnd/>
            </a:ln>
          </p:spPr>
          <p:txBody>
            <a:bodyPr>
              <a:prstTxWarp prst="textNoShape">
                <a:avLst/>
              </a:prstTxWarp>
              <a:spAutoFit/>
            </a:bodyPr>
            <a:lstStyle/>
            <a:p>
              <a:pPr eaLnBrk="1" hangingPunct="1"/>
              <a:r>
                <a:rPr lang="en-US">
                  <a:solidFill>
                    <a:srgbClr val="000000"/>
                  </a:solidFill>
                  <a:latin typeface="Comic Sans MS" pitchFamily="-65" charset="0"/>
                </a:rPr>
                <a:t>x+</a:t>
              </a:r>
              <a:r>
                <a:rPr lang="en-US">
                  <a:solidFill>
                    <a:srgbClr val="000000"/>
                  </a:solidFill>
                  <a:latin typeface="Symbol" pitchFamily="-65" charset="2"/>
                </a:rPr>
                <a:t>x</a:t>
              </a:r>
            </a:p>
          </p:txBody>
        </p:sp>
        <p:sp>
          <p:nvSpPr>
            <p:cNvPr id="49188" name="Text Box 31"/>
            <p:cNvSpPr txBox="1">
              <a:spLocks noChangeArrowheads="1"/>
            </p:cNvSpPr>
            <p:nvPr/>
          </p:nvSpPr>
          <p:spPr bwMode="auto">
            <a:xfrm>
              <a:off x="2352" y="1689"/>
              <a:ext cx="332" cy="231"/>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000000"/>
                  </a:solidFill>
                  <a:latin typeface="Comic Sans MS" pitchFamily="-65" charset="0"/>
                </a:rPr>
                <a:t>x-</a:t>
              </a:r>
              <a:r>
                <a:rPr lang="en-US">
                  <a:solidFill>
                    <a:srgbClr val="000000"/>
                  </a:solidFill>
                  <a:latin typeface="Symbol" pitchFamily="-65" charset="2"/>
                </a:rPr>
                <a:t>x</a:t>
              </a:r>
            </a:p>
          </p:txBody>
        </p:sp>
        <p:sp>
          <p:nvSpPr>
            <p:cNvPr id="49189" name="Rectangle 32"/>
            <p:cNvSpPr>
              <a:spLocks noChangeArrowheads="1"/>
            </p:cNvSpPr>
            <p:nvPr/>
          </p:nvSpPr>
          <p:spPr bwMode="auto">
            <a:xfrm>
              <a:off x="2928" y="1488"/>
              <a:ext cx="240" cy="336"/>
            </a:xfrm>
            <a:prstGeom prst="rect">
              <a:avLst/>
            </a:prstGeom>
            <a:solidFill>
              <a:schemeClr val="tx1"/>
            </a:solidFill>
            <a:ln w="9525">
              <a:noFill/>
              <a:miter lim="800000"/>
              <a:headEnd/>
              <a:tailEnd/>
            </a:ln>
          </p:spPr>
          <p:txBody>
            <a:bodyPr wrap="none" anchor="ctr">
              <a:prstTxWarp prst="textNoShape">
                <a:avLst/>
              </a:prstTxWarp>
            </a:bodyPr>
            <a:lstStyle/>
            <a:p>
              <a:endParaRPr lang="en-US"/>
            </a:p>
          </p:txBody>
        </p:sp>
        <p:grpSp>
          <p:nvGrpSpPr>
            <p:cNvPr id="6" name="Group 33"/>
            <p:cNvGrpSpPr>
              <a:grpSpLocks/>
            </p:cNvGrpSpPr>
            <p:nvPr/>
          </p:nvGrpSpPr>
          <p:grpSpPr bwMode="auto">
            <a:xfrm>
              <a:off x="1868" y="1180"/>
              <a:ext cx="864" cy="423"/>
              <a:chOff x="1872" y="1257"/>
              <a:chExt cx="864" cy="423"/>
            </a:xfrm>
          </p:grpSpPr>
          <p:sp>
            <p:nvSpPr>
              <p:cNvPr id="49198" name="Text Box 34"/>
              <p:cNvSpPr txBox="1">
                <a:spLocks noChangeArrowheads="1"/>
              </p:cNvSpPr>
              <p:nvPr/>
            </p:nvSpPr>
            <p:spPr bwMode="auto">
              <a:xfrm>
                <a:off x="1880" y="1257"/>
                <a:ext cx="856" cy="231"/>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FF0000"/>
                    </a:solidFill>
                    <a:latin typeface="Times New Roman" pitchFamily="-65" charset="0"/>
                  </a:rPr>
                  <a:t>hard vertices</a:t>
                </a:r>
              </a:p>
            </p:txBody>
          </p:sp>
          <p:sp>
            <p:nvSpPr>
              <p:cNvPr id="49199" name="Line 35"/>
              <p:cNvSpPr>
                <a:spLocks noChangeShapeType="1"/>
              </p:cNvSpPr>
              <p:nvPr/>
            </p:nvSpPr>
            <p:spPr bwMode="auto">
              <a:xfrm>
                <a:off x="2304" y="1440"/>
                <a:ext cx="336" cy="24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9200" name="Line 36"/>
              <p:cNvSpPr>
                <a:spLocks noChangeShapeType="1"/>
              </p:cNvSpPr>
              <p:nvPr/>
            </p:nvSpPr>
            <p:spPr bwMode="auto">
              <a:xfrm flipH="1">
                <a:off x="1872" y="1440"/>
                <a:ext cx="336" cy="24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sp>
          <p:nvSpPr>
            <p:cNvPr id="49191" name="Rectangle 37"/>
            <p:cNvSpPr>
              <a:spLocks noChangeArrowheads="1"/>
            </p:cNvSpPr>
            <p:nvPr/>
          </p:nvSpPr>
          <p:spPr bwMode="auto">
            <a:xfrm>
              <a:off x="2828" y="1555"/>
              <a:ext cx="144" cy="144"/>
            </a:xfrm>
            <a:prstGeom prst="rect">
              <a:avLst/>
            </a:prstGeom>
            <a:solidFill>
              <a:schemeClr val="tx1"/>
            </a:solidFill>
            <a:ln w="9525">
              <a:noFill/>
              <a:miter lim="800000"/>
              <a:headEnd/>
              <a:tailEnd/>
            </a:ln>
          </p:spPr>
          <p:txBody>
            <a:bodyPr wrap="none" anchor="ctr">
              <a:prstTxWarp prst="textNoShape">
                <a:avLst/>
              </a:prstTxWarp>
            </a:bodyPr>
            <a:lstStyle/>
            <a:p>
              <a:endParaRPr lang="en-US"/>
            </a:p>
          </p:txBody>
        </p:sp>
        <p:sp>
          <p:nvSpPr>
            <p:cNvPr id="49192" name="Rectangle 49"/>
            <p:cNvSpPr>
              <a:spLocks noChangeArrowheads="1"/>
            </p:cNvSpPr>
            <p:nvPr/>
          </p:nvSpPr>
          <p:spPr bwMode="auto">
            <a:xfrm>
              <a:off x="3031" y="1387"/>
              <a:ext cx="229" cy="312"/>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49193" name="Text Box 50"/>
            <p:cNvSpPr txBox="1">
              <a:spLocks noChangeArrowheads="1"/>
            </p:cNvSpPr>
            <p:nvPr/>
          </p:nvSpPr>
          <p:spPr bwMode="auto">
            <a:xfrm>
              <a:off x="3031" y="1307"/>
              <a:ext cx="208" cy="327"/>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rgbClr val="FF3300"/>
                  </a:solidFill>
                  <a:latin typeface="Symbol" pitchFamily="-65" charset="2"/>
                </a:rPr>
                <a:t>g</a:t>
              </a:r>
              <a:endParaRPr lang="en-US" sz="2400">
                <a:solidFill>
                  <a:srgbClr val="FF3300"/>
                </a:solidFill>
                <a:latin typeface="Tahoma" pitchFamily="-65" charset="0"/>
              </a:endParaRPr>
            </a:p>
          </p:txBody>
        </p:sp>
        <p:sp>
          <p:nvSpPr>
            <p:cNvPr id="49194" name="Line 51"/>
            <p:cNvSpPr>
              <a:spLocks noChangeShapeType="1"/>
            </p:cNvSpPr>
            <p:nvPr/>
          </p:nvSpPr>
          <p:spPr bwMode="auto">
            <a:xfrm>
              <a:off x="1436" y="1891"/>
              <a:ext cx="1632" cy="0"/>
            </a:xfrm>
            <a:prstGeom prst="line">
              <a:avLst/>
            </a:prstGeom>
            <a:noFill/>
            <a:ln w="28575">
              <a:solidFill>
                <a:srgbClr val="FF0000"/>
              </a:solidFill>
              <a:prstDash val="dash"/>
              <a:round/>
              <a:headEnd/>
              <a:tailEnd/>
            </a:ln>
          </p:spPr>
          <p:txBody>
            <a:bodyPr>
              <a:prstTxWarp prst="textNoShape">
                <a:avLst/>
              </a:prstTxWarp>
            </a:bodyPr>
            <a:lstStyle/>
            <a:p>
              <a:endParaRPr lang="en-US"/>
            </a:p>
          </p:txBody>
        </p:sp>
        <p:sp>
          <p:nvSpPr>
            <p:cNvPr id="49195" name="Line 53"/>
            <p:cNvSpPr>
              <a:spLocks noChangeShapeType="1"/>
            </p:cNvSpPr>
            <p:nvPr/>
          </p:nvSpPr>
          <p:spPr bwMode="auto">
            <a:xfrm>
              <a:off x="1824" y="1680"/>
              <a:ext cx="816" cy="0"/>
            </a:xfrm>
            <a:prstGeom prst="line">
              <a:avLst/>
            </a:prstGeom>
            <a:noFill/>
            <a:ln w="38100">
              <a:solidFill>
                <a:srgbClr val="008000"/>
              </a:solidFill>
              <a:round/>
              <a:headEnd/>
              <a:tailEnd/>
            </a:ln>
          </p:spPr>
          <p:txBody>
            <a:bodyPr>
              <a:prstTxWarp prst="textNoShape">
                <a:avLst/>
              </a:prstTxWarp>
            </a:bodyPr>
            <a:lstStyle/>
            <a:p>
              <a:endParaRPr lang="en-US"/>
            </a:p>
          </p:txBody>
        </p:sp>
        <p:sp>
          <p:nvSpPr>
            <p:cNvPr id="49196" name="Line 54"/>
            <p:cNvSpPr>
              <a:spLocks noChangeShapeType="1"/>
            </p:cNvSpPr>
            <p:nvPr/>
          </p:nvSpPr>
          <p:spPr bwMode="auto">
            <a:xfrm>
              <a:off x="2640" y="1680"/>
              <a:ext cx="192" cy="240"/>
            </a:xfrm>
            <a:prstGeom prst="line">
              <a:avLst/>
            </a:prstGeom>
            <a:noFill/>
            <a:ln w="38100">
              <a:solidFill>
                <a:srgbClr val="008000"/>
              </a:solidFill>
              <a:round/>
              <a:headEnd/>
              <a:tailEnd/>
            </a:ln>
          </p:spPr>
          <p:txBody>
            <a:bodyPr>
              <a:prstTxWarp prst="textNoShape">
                <a:avLst/>
              </a:prstTxWarp>
            </a:bodyPr>
            <a:lstStyle/>
            <a:p>
              <a:endParaRPr lang="en-US"/>
            </a:p>
          </p:txBody>
        </p:sp>
        <p:sp>
          <p:nvSpPr>
            <p:cNvPr id="49197" name="Line 55"/>
            <p:cNvSpPr>
              <a:spLocks noChangeShapeType="1"/>
            </p:cNvSpPr>
            <p:nvPr/>
          </p:nvSpPr>
          <p:spPr bwMode="auto">
            <a:xfrm flipH="1">
              <a:off x="1632" y="1680"/>
              <a:ext cx="192" cy="240"/>
            </a:xfrm>
            <a:prstGeom prst="line">
              <a:avLst/>
            </a:prstGeom>
            <a:noFill/>
            <a:ln w="38100">
              <a:solidFill>
                <a:srgbClr val="008000"/>
              </a:solidFill>
              <a:round/>
              <a:headEnd/>
              <a:tailEnd/>
            </a:ln>
          </p:spPr>
          <p:txBody>
            <a:bodyPr>
              <a:prstTxWarp prst="textNoShape">
                <a:avLst/>
              </a:prstTxWarp>
            </a:bodyPr>
            <a:lstStyle/>
            <a:p>
              <a:endParaRPr lang="en-US"/>
            </a:p>
          </p:txBody>
        </p:sp>
      </p:grpSp>
      <p:sp>
        <p:nvSpPr>
          <p:cNvPr id="49172" name="Line 4"/>
          <p:cNvSpPr>
            <a:spLocks noChangeShapeType="1"/>
          </p:cNvSpPr>
          <p:nvPr/>
        </p:nvSpPr>
        <p:spPr bwMode="auto">
          <a:xfrm flipV="1">
            <a:off x="0" y="914400"/>
            <a:ext cx="9144000" cy="34925"/>
          </a:xfrm>
          <a:prstGeom prst="line">
            <a:avLst/>
          </a:prstGeom>
          <a:noFill/>
          <a:ln w="28575">
            <a:solidFill>
              <a:srgbClr val="CCECFF"/>
            </a:solidFill>
            <a:miter lim="800000"/>
            <a:headEnd/>
            <a:tailEnd/>
          </a:ln>
        </p:spPr>
        <p:txBody>
          <a:bodyPr wrap="none">
            <a:prstTxWarp prst="textNoShape">
              <a:avLst/>
            </a:prstTxWarp>
          </a:bodyPr>
          <a:lstStyle/>
          <a:p>
            <a:endParaRPr lang="en-US"/>
          </a:p>
        </p:txBody>
      </p:sp>
      <p:sp>
        <p:nvSpPr>
          <p:cNvPr id="60" name="Date Placeholder 59"/>
          <p:cNvSpPr>
            <a:spLocks noGrp="1"/>
          </p:cNvSpPr>
          <p:nvPr>
            <p:ph type="dt" sz="half" idx="10"/>
          </p:nvPr>
        </p:nvSpPr>
        <p:spPr/>
        <p:txBody>
          <a:bodyPr/>
          <a:lstStyle/>
          <a:p>
            <a:pPr>
              <a:defRPr/>
            </a:pPr>
            <a:r>
              <a:rPr lang="en-US" smtClean="0"/>
              <a:t>3/25/09</a:t>
            </a:r>
            <a:endParaRPr lang="en-US"/>
          </a:p>
        </p:txBody>
      </p:sp>
      <p:sp>
        <p:nvSpPr>
          <p:cNvPr id="61" name="Slide Number Placeholder 60"/>
          <p:cNvSpPr>
            <a:spLocks noGrp="1"/>
          </p:cNvSpPr>
          <p:nvPr>
            <p:ph type="sldNum" sz="quarter" idx="12"/>
          </p:nvPr>
        </p:nvSpPr>
        <p:spPr/>
        <p:txBody>
          <a:bodyPr/>
          <a:lstStyle/>
          <a:p>
            <a:pPr>
              <a:defRPr/>
            </a:pPr>
            <a:fld id="{047E1535-49FE-5E47-89C7-76CCF1E19C97}" type="slidenum">
              <a:rPr lang="en-US" smtClean="0"/>
              <a:pPr>
                <a:defRPr/>
              </a:pPr>
              <a:t>9</a:t>
            </a:fld>
            <a:endParaRPr lang="en-US"/>
          </a:p>
        </p:txBody>
      </p:sp>
      <p:sp>
        <p:nvSpPr>
          <p:cNvPr id="62" name="Footer Placeholder 61"/>
          <p:cNvSpPr>
            <a:spLocks noGrp="1"/>
          </p:cNvSpPr>
          <p:nvPr>
            <p:ph type="ftr" sz="quarter" idx="11"/>
          </p:nvPr>
        </p:nvSpPr>
        <p:spPr/>
        <p:txBody>
          <a:bodyPr/>
          <a:lstStyle/>
          <a:p>
            <a:pPr>
              <a:defRPr/>
            </a:pPr>
            <a:r>
              <a:rPr lang="en-US" smtClean="0"/>
              <a:t>Volker Burkert, Workshop on Positrons at JLab</a:t>
            </a:r>
            <a:endParaRPr lang="en-US"/>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96" grpId="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6|21|12.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7|11.9|12.8|25.5|16.7"/>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8.9"/>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9.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5.3"/>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0.6|52.7|19.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3"/>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50.2"/>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5622</TotalTime>
  <Words>3163</Words>
  <Application>Microsoft Macintosh PowerPoint</Application>
  <PresentationFormat>On-screen Show (4:3)</PresentationFormat>
  <Paragraphs>417</Paragraphs>
  <Slides>28</Slides>
  <Notes>14</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Globe</vt:lpstr>
      <vt:lpstr>DVCS with Positron Beams at the JLab 12 GeV Upgrade  </vt:lpstr>
      <vt:lpstr>Slide 2</vt:lpstr>
      <vt:lpstr>New Capabilities in Halls A, B, &amp; C, and a New Hall D</vt:lpstr>
      <vt:lpstr>CLAS12</vt:lpstr>
      <vt:lpstr>CLAS12 – Central Detector SVT, CTOF</vt:lpstr>
      <vt:lpstr>CLAS12 – Design Parameters</vt:lpstr>
      <vt:lpstr> Initial Science  Program</vt:lpstr>
      <vt:lpstr>Slide 8</vt:lpstr>
      <vt:lpstr>Slide 9</vt:lpstr>
      <vt:lpstr>Physical content of GPD E &amp; H </vt:lpstr>
      <vt:lpstr>The Promise of GPDs:  2-D &amp;  3-D Images of the Proton</vt:lpstr>
      <vt:lpstr>Slide 12</vt:lpstr>
      <vt:lpstr>Slide 13</vt:lpstr>
      <vt:lpstr>GPD combination in interference term</vt:lpstr>
      <vt:lpstr>Slide 15</vt:lpstr>
      <vt:lpstr>Structure of differential cross section </vt:lpstr>
      <vt:lpstr>Structure of differential cross section</vt:lpstr>
      <vt:lpstr>Slide 18</vt:lpstr>
      <vt:lpstr>Slide 19</vt:lpstr>
      <vt:lpstr>Slide 20</vt:lpstr>
      <vt:lpstr>Slide 21</vt:lpstr>
      <vt:lpstr>Hall A - DVCS Projections</vt:lpstr>
      <vt:lpstr>Slide 23</vt:lpstr>
      <vt:lpstr>Slide 24</vt:lpstr>
      <vt:lpstr>Slide 25</vt:lpstr>
      <vt:lpstr>Slide 26</vt:lpstr>
      <vt:lpstr>Slide 27</vt:lpstr>
      <vt:lpstr>Slide 28</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Volker Burkert</dc:creator>
  <cp:lastModifiedBy>Volker Burkert</cp:lastModifiedBy>
  <cp:revision>31</cp:revision>
  <dcterms:created xsi:type="dcterms:W3CDTF">2009-03-25T10:47:37Z</dcterms:created>
  <dcterms:modified xsi:type="dcterms:W3CDTF">2009-03-25T14:57:48Z</dcterms:modified>
</cp:coreProperties>
</file>